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25"/>
  </p:notesMasterIdLst>
  <p:sldIdLst>
    <p:sldId id="315" r:id="rId3"/>
    <p:sldId id="323" r:id="rId4"/>
    <p:sldId id="311" r:id="rId5"/>
    <p:sldId id="354" r:id="rId6"/>
    <p:sldId id="359" r:id="rId7"/>
    <p:sldId id="313" r:id="rId8"/>
    <p:sldId id="314" r:id="rId9"/>
    <p:sldId id="312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331" r:id="rId20"/>
    <p:sldId id="332" r:id="rId21"/>
    <p:sldId id="401" r:id="rId22"/>
    <p:sldId id="402" r:id="rId23"/>
    <p:sldId id="36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C1983D9-0B54-A040-88C5-6CC5ECC248A1}">
          <p14:sldIdLst>
            <p14:sldId id="315"/>
            <p14:sldId id="323"/>
            <p14:sldId id="311"/>
            <p14:sldId id="354"/>
            <p14:sldId id="359"/>
            <p14:sldId id="313"/>
            <p14:sldId id="314"/>
            <p14:sldId id="312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331"/>
            <p14:sldId id="332"/>
            <p14:sldId id="401"/>
            <p14:sldId id="402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529" autoAdjust="0"/>
  </p:normalViewPr>
  <p:slideViewPr>
    <p:cSldViewPr snapToGrid="0">
      <p:cViewPr varScale="1">
        <p:scale>
          <a:sx n="79" d="100"/>
          <a:sy n="79" d="100"/>
        </p:scale>
        <p:origin x="254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08"/>
    </p:cViewPr>
  </p:sorterViewPr>
  <p:notesViewPr>
    <p:cSldViewPr snapToGrid="0" snapToObjects="1">
      <p:cViewPr varScale="1">
        <p:scale>
          <a:sx n="91" d="100"/>
          <a:sy n="91" d="100"/>
        </p:scale>
        <p:origin x="-32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0CEBD-BB03-44B4-9E5F-323D421C50DC}" type="datetimeFigureOut">
              <a:rPr lang="en-US" smtClean="0"/>
              <a:pPr/>
              <a:t>5/18/2018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8074E-72B5-44A0-8636-34D14C3004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4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4887DE-577A-A944-91C1-A293B80BD071}" type="slidenum">
              <a:rPr lang="en-US"/>
              <a:pPr/>
              <a:t>1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gold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AC60E-51CD-8B43-ABA2-0141648910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51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need to measure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8074E-72B5-44A0-8636-34D14C30046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77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constant routine.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8074E-72B5-44A0-8636-34D14C30046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6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DSM-IV: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and Statistical Manual of Mental Disorders, 4th. Edition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8074E-72B5-44A0-8636-34D14C30046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96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Sleep Apnea STOP-Bang: Snoring –Tired – Observed – Pressure – BMI - Age&gt;50-Neck size large - Gender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8074E-72B5-44A0-8636-34D14C30046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1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 -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Analogue Scale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8074E-72B5-44A0-8636-34D14C30046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42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Analogue Scale </a:t>
            </a:r>
            <a:endParaRPr lang="en-US" b="0" dirty="0"/>
          </a:p>
          <a:p>
            <a:r>
              <a:rPr lang="pl-PL" dirty="0"/>
              <a:t>PVT  - Psychomotor Vigilance Test</a:t>
            </a:r>
          </a:p>
          <a:p>
            <a:r>
              <a:rPr lang="pl-PL" dirty="0"/>
              <a:t>CMP - Comprehensive Metabolic Panel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8074E-72B5-44A0-8636-34D14C30046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87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8074E-72B5-44A0-8636-34D14C30046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9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1979613"/>
            <a:ext cx="8382000" cy="1587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pic>
        <p:nvPicPr>
          <p:cNvPr id="8" name="Picture 7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1988" y="4572000"/>
            <a:ext cx="2740025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 b="1" i="0" baseline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685800" y="2057400"/>
            <a:ext cx="7772400" cy="15240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85800" y="37338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685800" y="40386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85800" y="4343400"/>
            <a:ext cx="7772400" cy="30480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13"/>
          <p:cNvSpPr>
            <a:spLocks noGrp="1"/>
          </p:cNvSpPr>
          <p:nvPr>
            <p:ph type="dt" sz="half" idx="15"/>
          </p:nvPr>
        </p:nvSpPr>
        <p:spPr>
          <a:xfrm>
            <a:off x="381000" y="6356350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fld id="{31A54BB8-CE50-438F-9641-542A198D0ADD}" type="datetime1">
              <a:rPr lang="en-US" smtClean="0"/>
              <a:t>5/18/2018</a:t>
            </a:fld>
            <a:endParaRPr lang="en-US" dirty="0"/>
          </a:p>
        </p:txBody>
      </p:sp>
      <p:sp>
        <p:nvSpPr>
          <p:cNvPr id="10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0DD25E83-A92D-4827-B08C-9FB193A3E1A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1" name="Footer Placeholder 15"/>
          <p:cNvSpPr>
            <a:spLocks noGrp="1"/>
          </p:cNvSpPr>
          <p:nvPr>
            <p:ph type="ftr" sz="quarter" idx="17"/>
          </p:nvPr>
        </p:nvSpPr>
        <p:spPr>
          <a:xfrm>
            <a:off x="1371600" y="6356350"/>
            <a:ext cx="655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0F78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029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029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5D20A87-421D-4941-8A28-C263B291ADA0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EE7175E-23A0-4A10-BB51-CE052E7FEDCA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19200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858962"/>
            <a:ext cx="4114800" cy="43894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376" y="1219200"/>
            <a:ext cx="4114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1858962"/>
            <a:ext cx="4114800" cy="43894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79029E-8081-4C13-B267-0ED395AA244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AF2DBC26-7D5D-4FE9-9C46-8E587C479F79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5638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172200" y="1219200"/>
            <a:ext cx="2590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4F48218C-0FE3-4B5D-8F3A-EF09194C7EA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" name="Date Placeholder 1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48072C85-E2A3-43D8-8F1A-B0149E198FFC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124200" y="1219200"/>
            <a:ext cx="5638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81000" y="1219200"/>
            <a:ext cx="2590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5969F37C-8F26-45F0-8A39-2E58CC0721E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3EE6828C-5D80-44B3-B7EB-49FBDCE0586F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3733800"/>
            <a:ext cx="41148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1219200"/>
            <a:ext cx="4114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C74F138E-170E-40F2-BA05-283F2DC5199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3" name="Date Placeholder 15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87E8A9D2-4F4B-48BB-A938-4748FE5BDBA5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48200" y="12192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38100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381000" y="1219200"/>
            <a:ext cx="4114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49E351D-C663-4E74-A6E2-C74906A8C3A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3" name="Date Placeholder 16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52CA47A8-44F1-4010-90EE-6622F05728D3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8200" y="1219200"/>
            <a:ext cx="41148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381000" y="3733800"/>
            <a:ext cx="83820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160C94F5-D67D-480D-8220-10CB398D5D49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3" name="Date Placeholder 14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BF5F0A5B-24A0-4709-8666-9908456D798F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6670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3200400" y="1219200"/>
            <a:ext cx="27432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>
          <a:xfrm>
            <a:off x="6096000" y="1219200"/>
            <a:ext cx="26670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6E1FA020-ACE1-417F-B5F6-9BB544BDB1E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1" name="Date Placeholder 1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2D38D6B4-8674-4ABF-A646-78FB5DC3A7B3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5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48200" y="12192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381000" y="38100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5"/>
          </p:nvPr>
        </p:nvSpPr>
        <p:spPr>
          <a:xfrm>
            <a:off x="4648200" y="3810000"/>
            <a:ext cx="41148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847F51EB-BACF-4399-89FA-F047F245B7D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BF914612-7C84-4738-9CD5-31D3BA1D3820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219200"/>
            <a:ext cx="3084513" cy="762000"/>
          </a:xfrm>
          <a:prstGeom prst="rect">
            <a:avLst/>
          </a:prstGeo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19200"/>
            <a:ext cx="5187950" cy="50291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981200"/>
            <a:ext cx="3084513" cy="42671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364091-A6A1-4404-AF98-3056C6A6E202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AFE1FC00-4F47-4BAF-82A6-E793106961E2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381000" y="32004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pic>
        <p:nvPicPr>
          <p:cNvPr id="4" name="Picture 7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2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CB7C114-C8BD-43DE-B805-4E9DCB63D7C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2BFF6BE-777F-4A14-953A-FA69F1BA0556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0827_DARPA_Vector_JS1_CMYK_CORRECTED_N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"/>
            <a:ext cx="10668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0927_DARPALOGO_SCREEN_WHTLTRS3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800600"/>
            <a:ext cx="83820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1219200"/>
            <a:ext cx="83820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5367338"/>
            <a:ext cx="8382000" cy="88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7AFFC0-0541-4C46-999B-FEC2FF4353D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69C9013-30D8-45AA-AFE6-58C1EA8AEEDE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24600" y="12192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324600" y="38100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2971800" y="1219200"/>
            <a:ext cx="32004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E3ABCF10-BA03-4FD8-8DB7-F9DDAB000F10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fld id="{980E625F-5D5C-4BD4-B8C7-272E91F3CDB4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324600" y="12192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6324600" y="3810000"/>
            <a:ext cx="24384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>
          <a:xfrm>
            <a:off x="2971800" y="1752600"/>
            <a:ext cx="3200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2971800" y="1219200"/>
            <a:ext cx="3200400" cy="381000"/>
          </a:xfrm>
        </p:spPr>
        <p:txBody>
          <a:bodyPr/>
          <a:lstStyle>
            <a:lvl1pPr algn="ctr">
              <a:buNone/>
              <a:defRPr sz="1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FE55437A-E66D-4257-825B-D2D2F8D58291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8" name="Date Placeholder 15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/>
            </a:lvl1pPr>
          </a:lstStyle>
          <a:p>
            <a:fld id="{C17ED3E0-A11B-4BA2-A643-4164FA25C93B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 rot="5400000">
            <a:off x="4876007" y="3428206"/>
            <a:ext cx="6324600" cy="77787"/>
          </a:xfrm>
          <a:prstGeom prst="line">
            <a:avLst/>
          </a:prstGeom>
          <a:noFill/>
          <a:ln w="25400">
            <a:solidFill>
              <a:srgbClr val="003378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5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7836693" y="316707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6057900" y="3771900"/>
            <a:ext cx="5105400" cy="609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72390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 rot="5400000">
            <a:off x="-1989137" y="3360737"/>
            <a:ext cx="4648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 rot="5400000">
            <a:off x="-7937" y="6103937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fld id="{AFBB5E31-D5AA-47BB-A338-D06DC2990F9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Date Placeholder 15"/>
          <p:cNvSpPr>
            <a:spLocks noGrp="1"/>
          </p:cNvSpPr>
          <p:nvPr>
            <p:ph type="dt" sz="half" idx="12"/>
          </p:nvPr>
        </p:nvSpPr>
        <p:spPr>
          <a:xfrm rot="5400000">
            <a:off x="-84137" y="541337"/>
            <a:ext cx="838200" cy="365125"/>
          </a:xfrm>
        </p:spPr>
        <p:txBody>
          <a:bodyPr/>
          <a:lstStyle>
            <a:lvl1pPr>
              <a:defRPr/>
            </a:lvl1pPr>
          </a:lstStyle>
          <a:p>
            <a:fld id="{B6597C9A-98B7-4F59-8F2C-CEEF51C57AD2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 rot="5400000">
            <a:off x="4876007" y="3428206"/>
            <a:ext cx="6324600" cy="77787"/>
          </a:xfrm>
          <a:prstGeom prst="line">
            <a:avLst/>
          </a:prstGeom>
          <a:noFill/>
          <a:ln w="25400">
            <a:solidFill>
              <a:srgbClr val="003378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5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7836693" y="316707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1219200" cy="63246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674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 rot="5400000">
            <a:off x="-1989137" y="3360737"/>
            <a:ext cx="4648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 rot="5400000">
            <a:off x="-7937" y="6103937"/>
            <a:ext cx="685800" cy="365125"/>
          </a:xfrm>
        </p:spPr>
        <p:txBody>
          <a:bodyPr/>
          <a:lstStyle>
            <a:lvl1pPr>
              <a:defRPr/>
            </a:lvl1pPr>
          </a:lstStyle>
          <a:p>
            <a:fld id="{A1E07D52-FC2D-40A6-AB70-C4F8EC1D495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Date Placeholder 12"/>
          <p:cNvSpPr>
            <a:spLocks noGrp="1"/>
          </p:cNvSpPr>
          <p:nvPr>
            <p:ph type="dt" sz="half" idx="12"/>
          </p:nvPr>
        </p:nvSpPr>
        <p:spPr>
          <a:xfrm rot="5400000">
            <a:off x="-84137" y="541337"/>
            <a:ext cx="838200" cy="365125"/>
          </a:xfrm>
        </p:spPr>
        <p:txBody>
          <a:bodyPr/>
          <a:lstStyle>
            <a:lvl1pPr>
              <a:defRPr/>
            </a:lvl1pPr>
          </a:lstStyle>
          <a:p>
            <a:fld id="{B5AC1208-D818-4AA3-B2C2-24953380627D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 userDrawn="1"/>
        </p:nvSpPr>
        <p:spPr bwMode="auto">
          <a:xfrm>
            <a:off x="0" y="5195888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rPr>
              <a:t>www.darpa.mil</a:t>
            </a:r>
          </a:p>
        </p:txBody>
      </p:sp>
      <p:pic>
        <p:nvPicPr>
          <p:cNvPr id="3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5B2147-E406-404E-A246-604586FEB6D1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D16BA431-DEBC-4FD1-8BA2-804F49792C88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0" y="0"/>
            <a:ext cx="6724650" cy="762000"/>
          </a:xfrm>
        </p:spPr>
        <p:txBody>
          <a:bodyPr>
            <a:normAutofit/>
          </a:bodyPr>
          <a:lstStyle>
            <a:lvl1pPr algn="l">
              <a:defRPr sz="2200" b="0" baseline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5CC32D-1609-4359-AB99-05F1235A4A82}" type="slidenum">
              <a:rPr lang="en-US" altLang="en-US" smtClean="0">
                <a:solidFill>
                  <a:prstClr val="white"/>
                </a:solidFill>
              </a:rPr>
              <a:pPr/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20" name="Text Box 102"/>
          <p:cNvSpPr txBox="1">
            <a:spLocks noChangeArrowheads="1"/>
          </p:cNvSpPr>
          <p:nvPr userDrawn="1"/>
        </p:nvSpPr>
        <p:spPr bwMode="auto">
          <a:xfrm>
            <a:off x="4495800" y="1174899"/>
            <a:ext cx="4648200" cy="27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927" tIns="46464" rIns="92927" bIns="46464">
            <a:spAutoFit/>
          </a:bodyPr>
          <a:lstStyle/>
          <a:p>
            <a:pPr algn="ctr" defTabSz="930275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black"/>
                </a:solidFill>
                <a:latin typeface="Tahoma" pitchFamily="34" charset="0"/>
                <a:ea typeface="ＭＳ Ｐゴシック" charset="-128"/>
                <a:cs typeface="Tahoma" pitchFamily="34" charset="0"/>
              </a:rPr>
              <a:t>PROGRAM STATUS</a:t>
            </a:r>
          </a:p>
        </p:txBody>
      </p:sp>
      <p:sp>
        <p:nvSpPr>
          <p:cNvPr id="21" name="Text Box 23"/>
          <p:cNvSpPr txBox="1">
            <a:spLocks noChangeArrowheads="1"/>
          </p:cNvSpPr>
          <p:nvPr userDrawn="1"/>
        </p:nvSpPr>
        <p:spPr bwMode="auto">
          <a:xfrm>
            <a:off x="304800" y="4052983"/>
            <a:ext cx="3976688" cy="231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927" tIns="0" rIns="92927" bIns="46464" anchor="ctr">
            <a:spAutoFit/>
          </a:bodyPr>
          <a:lstStyle/>
          <a:p>
            <a:pPr algn="ctr" defTabSz="930275" fontAlgn="base">
              <a:spcBef>
                <a:spcPct val="50000"/>
              </a:spcBef>
              <a:spcAft>
                <a:spcPct val="0"/>
              </a:spcAft>
            </a:pPr>
            <a:r>
              <a:rPr lang="pt-BR" sz="1200" b="1" dirty="0">
                <a:solidFill>
                  <a:prstClr val="black"/>
                </a:solidFill>
                <a:latin typeface="Tahoma" pitchFamily="34" charset="0"/>
                <a:ea typeface="ＭＳ Ｐゴシック" charset="-128"/>
                <a:cs typeface="Tahoma" pitchFamily="34" charset="0"/>
              </a:rPr>
              <a:t>CAPABILITY OBJECTIVE/GOAL</a:t>
            </a:r>
          </a:p>
        </p:txBody>
      </p:sp>
      <p:sp>
        <p:nvSpPr>
          <p:cNvPr id="23" name="Text Box 23"/>
          <p:cNvSpPr txBox="1">
            <a:spLocks noChangeArrowheads="1"/>
          </p:cNvSpPr>
          <p:nvPr userDrawn="1"/>
        </p:nvSpPr>
        <p:spPr bwMode="auto">
          <a:xfrm>
            <a:off x="4800600" y="4052983"/>
            <a:ext cx="3976688" cy="231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927" tIns="0" rIns="92927" bIns="46464" anchor="ctr">
            <a:spAutoFit/>
          </a:bodyPr>
          <a:lstStyle/>
          <a:p>
            <a:pPr algn="ctr" defTabSz="930275" fontAlgn="base">
              <a:spcBef>
                <a:spcPct val="50000"/>
              </a:spcBef>
              <a:spcAft>
                <a:spcPct val="0"/>
              </a:spcAft>
            </a:pPr>
            <a:r>
              <a:rPr lang="pt-BR" sz="1200" b="1" cap="all" dirty="0">
                <a:solidFill>
                  <a:prstClr val="black"/>
                </a:solidFill>
                <a:latin typeface="Tahoma" pitchFamily="34" charset="0"/>
                <a:ea typeface="ＭＳ Ｐゴシック" charset="-128"/>
                <a:cs typeface="Tahoma" pitchFamily="34" charset="0"/>
              </a:rPr>
              <a:t>Performers</a:t>
            </a:r>
          </a:p>
        </p:txBody>
      </p:sp>
      <p:sp>
        <p:nvSpPr>
          <p:cNvPr id="40" name="Rectangle 39"/>
          <p:cNvSpPr/>
          <p:nvPr userDrawn="1"/>
        </p:nvSpPr>
        <p:spPr>
          <a:xfrm>
            <a:off x="0" y="6629400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prstClr val="black"/>
                </a:solidFill>
                <a:latin typeface="Arial" pitchFamily="34" charset="0"/>
                <a:ea typeface="ＭＳ Ｐゴシック" charset="-128"/>
              </a:rPr>
              <a:t>Distribution authorized to U.S. Government Agencies only. Other requests for this document shall be referred to DARPA Director’s Office.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5"/>
          </p:nvPr>
        </p:nvSpPr>
        <p:spPr>
          <a:xfrm>
            <a:off x="103695" y="4267200"/>
            <a:ext cx="4468305" cy="2438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 pitchFamily="34" charset="0"/>
              <a:buChar char="•"/>
              <a:defRPr sz="1200" baseline="0">
                <a:latin typeface="Tahoma" pitchFamily="34" charset="0"/>
                <a:cs typeface="Tahoma" pitchFamily="34" charset="0"/>
              </a:defRPr>
            </a:lvl1pPr>
            <a:lvl2pPr>
              <a:buFont typeface="Arial" pitchFamily="34" charset="0"/>
              <a:buChar char="•"/>
              <a:defRPr sz="1100" baseline="0">
                <a:latin typeface="Tahoma" pitchFamily="34" charset="0"/>
                <a:cs typeface="Tahoma" pitchFamily="34" charset="0"/>
              </a:defRPr>
            </a:lvl2pPr>
            <a:lvl3pPr>
              <a:buFont typeface="Arial" pitchFamily="34" charset="0"/>
              <a:buChar char="•"/>
              <a:defRPr sz="900" baseline="0">
                <a:latin typeface="Tahoma" pitchFamily="34" charset="0"/>
                <a:cs typeface="Tahoma" pitchFamily="34" charset="0"/>
              </a:defRPr>
            </a:lvl3pPr>
            <a:lvl4pPr marL="514350" indent="-57150">
              <a:buFont typeface="Arial" pitchFamily="34" charset="0"/>
              <a:buChar char="•"/>
              <a:defRPr sz="900">
                <a:latin typeface="Tahoma" pitchFamily="34" charset="0"/>
                <a:cs typeface="Tahoma" pitchFamily="34" charset="0"/>
              </a:defRPr>
            </a:lvl4pPr>
            <a:lvl5pPr marL="628650" indent="-57150">
              <a:buFont typeface="Arial" pitchFamily="34" charset="0"/>
              <a:buChar char="•"/>
              <a:defRPr sz="9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 marL="119063" indent="-119063" defTabSz="930275" eaLnBrk="0" hangingPunct="0">
              <a:spcBef>
                <a:spcPts val="150"/>
              </a:spcBef>
              <a:spcAft>
                <a:spcPts val="300"/>
              </a:spcAft>
              <a:tabLst>
                <a:tab pos="971550" algn="l"/>
                <a:tab pos="2228850" algn="l"/>
              </a:tabLst>
            </a:pPr>
            <a:r>
              <a:rPr lang="en-US" kern="0">
                <a:solidFill>
                  <a:sysClr val="windowText" lastClr="000000"/>
                </a:solidFill>
              </a:rPr>
              <a:t>FOUO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 Placeholder 44"/>
          <p:cNvSpPr>
            <a:spLocks noGrp="1"/>
          </p:cNvSpPr>
          <p:nvPr>
            <p:ph type="body" sz="quarter" idx="18"/>
          </p:nvPr>
        </p:nvSpPr>
        <p:spPr>
          <a:xfrm>
            <a:off x="4675695" y="1447800"/>
            <a:ext cx="4468305" cy="2438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 pitchFamily="34" charset="0"/>
              <a:buChar char="•"/>
              <a:defRPr sz="1200">
                <a:latin typeface="Tahoma" pitchFamily="34" charset="0"/>
                <a:cs typeface="Tahoma" pitchFamily="34" charset="0"/>
              </a:defRPr>
            </a:lvl1pPr>
            <a:lvl2pPr>
              <a:buFont typeface="Arial" pitchFamily="34" charset="0"/>
              <a:buChar char="•"/>
              <a:defRPr sz="1100">
                <a:latin typeface="Tahoma" pitchFamily="34" charset="0"/>
                <a:cs typeface="Tahoma" pitchFamily="34" charset="0"/>
              </a:defRPr>
            </a:lvl2pPr>
            <a:lvl3pPr>
              <a:buFont typeface="Arial" pitchFamily="34" charset="0"/>
              <a:buChar char="•"/>
              <a:defRPr sz="900">
                <a:latin typeface="Tahoma" pitchFamily="34" charset="0"/>
                <a:cs typeface="Tahoma" pitchFamily="34" charset="0"/>
              </a:defRPr>
            </a:lvl3pPr>
            <a:lvl4pPr marL="514350" indent="-57150">
              <a:buFont typeface="Arial" pitchFamily="34" charset="0"/>
              <a:buChar char="•"/>
              <a:defRPr sz="900">
                <a:latin typeface="Tahoma" pitchFamily="34" charset="0"/>
                <a:cs typeface="Tahoma" pitchFamily="34" charset="0"/>
              </a:defRPr>
            </a:lvl4pPr>
            <a:lvl5pPr marL="628650" indent="-57150">
              <a:buFont typeface="Arial" pitchFamily="34" charset="0"/>
              <a:buChar char="•"/>
              <a:defRPr sz="9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Box 102"/>
          <p:cNvSpPr txBox="1">
            <a:spLocks noChangeArrowheads="1"/>
          </p:cNvSpPr>
          <p:nvPr userDrawn="1"/>
        </p:nvSpPr>
        <p:spPr bwMode="auto">
          <a:xfrm>
            <a:off x="-76200" y="1169299"/>
            <a:ext cx="4648200" cy="27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927" tIns="46464" rIns="92927" bIns="46464">
            <a:spAutoFit/>
          </a:bodyPr>
          <a:lstStyle/>
          <a:p>
            <a:pPr algn="ctr" defTabSz="930275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black"/>
                </a:solidFill>
                <a:latin typeface="Tahoma" pitchFamily="34" charset="0"/>
                <a:ea typeface="ＭＳ Ｐゴシック" charset="-128"/>
                <a:cs typeface="Tahoma" pitchFamily="34" charset="0"/>
              </a:rPr>
              <a:t>PROGRAM OVERVIEW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0" y="0"/>
            <a:ext cx="6724650" cy="762000"/>
          </a:xfrm>
        </p:spPr>
        <p:txBody>
          <a:bodyPr>
            <a:normAutofit/>
          </a:bodyPr>
          <a:lstStyle>
            <a:lvl1pPr algn="l">
              <a:defRPr sz="22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5CC32D-1609-4359-AB99-05F1235A4A82}" type="slidenum">
              <a:rPr lang="en-US" altLang="en-US" smtClean="0">
                <a:solidFill>
                  <a:prstClr val="white"/>
                </a:solidFill>
              </a:rPr>
              <a:pPr/>
              <a:t>‹#›</a:t>
            </a:fld>
            <a:endParaRPr lang="en-US" altLang="en-US" dirty="0">
              <a:solidFill>
                <a:prstClr val="white"/>
              </a:solidFill>
            </a:endParaRPr>
          </a:p>
        </p:txBody>
      </p:sp>
      <p:sp>
        <p:nvSpPr>
          <p:cNvPr id="20" name="Text Box 102"/>
          <p:cNvSpPr txBox="1">
            <a:spLocks noChangeArrowheads="1"/>
          </p:cNvSpPr>
          <p:nvPr userDrawn="1"/>
        </p:nvSpPr>
        <p:spPr bwMode="auto">
          <a:xfrm>
            <a:off x="4495800" y="1174899"/>
            <a:ext cx="4648200" cy="27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927" tIns="46464" rIns="92927" bIns="46464">
            <a:spAutoFit/>
          </a:bodyPr>
          <a:lstStyle/>
          <a:p>
            <a:pPr algn="ctr" defTabSz="930275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black"/>
                </a:solidFill>
                <a:latin typeface="Tahoma" pitchFamily="34" charset="0"/>
                <a:ea typeface="ＭＳ Ｐゴシック" charset="-128"/>
                <a:cs typeface="Tahoma" pitchFamily="34" charset="0"/>
              </a:rPr>
              <a:t>PROGRAM STATUS</a:t>
            </a:r>
          </a:p>
        </p:txBody>
      </p:sp>
      <p:sp>
        <p:nvSpPr>
          <p:cNvPr id="21" name="Text Box 23"/>
          <p:cNvSpPr txBox="1">
            <a:spLocks noChangeArrowheads="1"/>
          </p:cNvSpPr>
          <p:nvPr userDrawn="1"/>
        </p:nvSpPr>
        <p:spPr bwMode="auto">
          <a:xfrm>
            <a:off x="304800" y="4052983"/>
            <a:ext cx="3976688" cy="231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927" tIns="0" rIns="92927" bIns="46464" anchor="ctr">
            <a:spAutoFit/>
          </a:bodyPr>
          <a:lstStyle/>
          <a:p>
            <a:pPr algn="ctr" defTabSz="930275" fontAlgn="base">
              <a:spcBef>
                <a:spcPct val="50000"/>
              </a:spcBef>
              <a:spcAft>
                <a:spcPct val="0"/>
              </a:spcAft>
            </a:pPr>
            <a:r>
              <a:rPr lang="pt-BR" sz="1200" b="1" dirty="0">
                <a:solidFill>
                  <a:prstClr val="black"/>
                </a:solidFill>
                <a:latin typeface="Tahoma" pitchFamily="34" charset="0"/>
                <a:ea typeface="ＭＳ Ｐゴシック" charset="-128"/>
                <a:cs typeface="Tahoma" pitchFamily="34" charset="0"/>
              </a:rPr>
              <a:t>CAPABILITY OBJECTIVE/GOAL</a:t>
            </a:r>
          </a:p>
        </p:txBody>
      </p:sp>
      <p:sp>
        <p:nvSpPr>
          <p:cNvPr id="23" name="Text Box 23"/>
          <p:cNvSpPr txBox="1">
            <a:spLocks noChangeArrowheads="1"/>
          </p:cNvSpPr>
          <p:nvPr userDrawn="1"/>
        </p:nvSpPr>
        <p:spPr bwMode="auto">
          <a:xfrm>
            <a:off x="4800600" y="4052983"/>
            <a:ext cx="3976688" cy="231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927" tIns="0" rIns="92927" bIns="46464" anchor="ctr">
            <a:spAutoFit/>
          </a:bodyPr>
          <a:lstStyle/>
          <a:p>
            <a:pPr algn="ctr" defTabSz="930275" fontAlgn="base">
              <a:spcBef>
                <a:spcPct val="50000"/>
              </a:spcBef>
              <a:spcAft>
                <a:spcPct val="0"/>
              </a:spcAft>
            </a:pPr>
            <a:r>
              <a:rPr lang="pt-BR" sz="1200" b="1" dirty="0">
                <a:solidFill>
                  <a:prstClr val="black"/>
                </a:solidFill>
                <a:latin typeface="Tahoma" pitchFamily="34" charset="0"/>
                <a:ea typeface="ＭＳ Ｐゴシック" charset="-128"/>
                <a:cs typeface="Tahoma" pitchFamily="34" charset="0"/>
              </a:rPr>
              <a:t>DIRO UPDATE/ISSUES</a:t>
            </a:r>
          </a:p>
        </p:txBody>
      </p:sp>
      <p:sp>
        <p:nvSpPr>
          <p:cNvPr id="40" name="Rectangle 39"/>
          <p:cNvSpPr/>
          <p:nvPr userDrawn="1"/>
        </p:nvSpPr>
        <p:spPr>
          <a:xfrm>
            <a:off x="0" y="6629400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prstClr val="black"/>
                </a:solidFill>
                <a:latin typeface="Arial" pitchFamily="34" charset="0"/>
                <a:ea typeface="ＭＳ Ｐゴシック" charset="-128"/>
              </a:rPr>
              <a:t>Distribution authorized to U.S. Government Agencies only. Other requests for this document shall be referred to DARPA Director’s Office.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5"/>
          </p:nvPr>
        </p:nvSpPr>
        <p:spPr>
          <a:xfrm>
            <a:off x="103695" y="4267200"/>
            <a:ext cx="4468305" cy="2438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 pitchFamily="34" charset="0"/>
              <a:buChar char="•"/>
              <a:defRPr sz="1200">
                <a:latin typeface="Tahoma" pitchFamily="34" charset="0"/>
                <a:cs typeface="Tahoma" pitchFamily="34" charset="0"/>
              </a:defRPr>
            </a:lvl1pPr>
            <a:lvl2pPr>
              <a:buFont typeface="Arial" pitchFamily="34" charset="0"/>
              <a:buChar char="•"/>
              <a:defRPr sz="1100">
                <a:latin typeface="Tahoma" pitchFamily="34" charset="0"/>
                <a:cs typeface="Tahoma" pitchFamily="34" charset="0"/>
              </a:defRPr>
            </a:lvl2pPr>
            <a:lvl3pPr>
              <a:buFont typeface="Arial" pitchFamily="34" charset="0"/>
              <a:buChar char="•"/>
              <a:defRPr sz="900">
                <a:latin typeface="Tahoma" pitchFamily="34" charset="0"/>
                <a:cs typeface="Tahoma" pitchFamily="34" charset="0"/>
              </a:defRPr>
            </a:lvl3pPr>
            <a:lvl4pPr marL="514350" indent="-57150">
              <a:buFont typeface="Arial" pitchFamily="34" charset="0"/>
              <a:buChar char="•"/>
              <a:defRPr sz="900">
                <a:latin typeface="Tahoma" pitchFamily="34" charset="0"/>
                <a:cs typeface="Tahoma" pitchFamily="34" charset="0"/>
              </a:defRPr>
            </a:lvl4pPr>
            <a:lvl5pPr marL="628650" indent="-57150">
              <a:buFont typeface="Arial" pitchFamily="34" charset="0"/>
              <a:buChar char="•"/>
              <a:defRPr sz="9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 marL="119063" indent="-119063" defTabSz="930275" eaLnBrk="0" hangingPunct="0">
              <a:spcBef>
                <a:spcPts val="150"/>
              </a:spcBef>
              <a:spcAft>
                <a:spcPts val="300"/>
              </a:spcAft>
              <a:tabLst>
                <a:tab pos="971550" algn="l"/>
                <a:tab pos="2228850" algn="l"/>
              </a:tabLst>
            </a:pPr>
            <a:r>
              <a:rPr lang="en-US" kern="0">
                <a:solidFill>
                  <a:sysClr val="windowText" lastClr="000000"/>
                </a:solidFill>
              </a:rPr>
              <a:t>FOUO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 Placeholder 44"/>
          <p:cNvSpPr>
            <a:spLocks noGrp="1"/>
          </p:cNvSpPr>
          <p:nvPr>
            <p:ph type="body" sz="quarter" idx="18"/>
          </p:nvPr>
        </p:nvSpPr>
        <p:spPr>
          <a:xfrm>
            <a:off x="4675695" y="1447800"/>
            <a:ext cx="4468305" cy="2438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Arial" pitchFamily="34" charset="0"/>
              <a:buChar char="•"/>
              <a:defRPr sz="1200">
                <a:latin typeface="Tahoma" pitchFamily="34" charset="0"/>
                <a:cs typeface="Tahoma" pitchFamily="34" charset="0"/>
              </a:defRPr>
            </a:lvl1pPr>
            <a:lvl2pPr>
              <a:buFont typeface="Arial" pitchFamily="34" charset="0"/>
              <a:buChar char="•"/>
              <a:defRPr sz="1100">
                <a:latin typeface="Tahoma" pitchFamily="34" charset="0"/>
                <a:cs typeface="Tahoma" pitchFamily="34" charset="0"/>
              </a:defRPr>
            </a:lvl2pPr>
            <a:lvl3pPr>
              <a:buFont typeface="Arial" pitchFamily="34" charset="0"/>
              <a:buChar char="•"/>
              <a:defRPr sz="900">
                <a:latin typeface="Tahoma" pitchFamily="34" charset="0"/>
                <a:cs typeface="Tahoma" pitchFamily="34" charset="0"/>
              </a:defRPr>
            </a:lvl3pPr>
            <a:lvl4pPr marL="514350" indent="-57150">
              <a:buFont typeface="Arial" pitchFamily="34" charset="0"/>
              <a:buChar char="•"/>
              <a:defRPr sz="900">
                <a:latin typeface="Tahoma" pitchFamily="34" charset="0"/>
                <a:cs typeface="Tahoma" pitchFamily="34" charset="0"/>
              </a:defRPr>
            </a:lvl4pPr>
            <a:lvl5pPr marL="628650" indent="-57150">
              <a:buFont typeface="Arial" pitchFamily="34" charset="0"/>
              <a:buChar char="•"/>
              <a:defRPr sz="9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Box 102"/>
          <p:cNvSpPr txBox="1">
            <a:spLocks noChangeArrowheads="1"/>
          </p:cNvSpPr>
          <p:nvPr userDrawn="1"/>
        </p:nvSpPr>
        <p:spPr bwMode="auto">
          <a:xfrm>
            <a:off x="-76200" y="1169299"/>
            <a:ext cx="4648200" cy="27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927" tIns="46464" rIns="92927" bIns="46464">
            <a:spAutoFit/>
          </a:bodyPr>
          <a:lstStyle/>
          <a:p>
            <a:pPr algn="ctr" defTabSz="930275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black"/>
                </a:solidFill>
                <a:latin typeface="Tahoma" pitchFamily="34" charset="0"/>
                <a:ea typeface="ＭＳ Ｐゴシック" charset="-128"/>
                <a:cs typeface="Tahoma" pitchFamily="34" charset="0"/>
              </a:rPr>
              <a:t>PROGRAM OVERVIEW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7"/>
          <p:cNvCxnSpPr>
            <a:cxnSpLocks noChangeShapeType="1"/>
          </p:cNvCxnSpPr>
          <p:nvPr userDrawn="1"/>
        </p:nvCxnSpPr>
        <p:spPr bwMode="auto">
          <a:xfrm>
            <a:off x="381000" y="32004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884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200" b="0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57410-590A-4C4E-85BA-A6918B23A82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47B865D-7BCB-46AD-9A71-937258875A3B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>
            <a:cxnSpLocks noChangeShapeType="1"/>
          </p:cNvCxnSpPr>
          <p:nvPr userDrawn="1"/>
        </p:nvCxnSpPr>
        <p:spPr bwMode="auto">
          <a:xfrm>
            <a:off x="381000" y="43434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pic>
        <p:nvPicPr>
          <p:cNvPr id="5" name="Picture 7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43200"/>
            <a:ext cx="7772400" cy="1500187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AEE727-EADE-4C43-8B2E-6A5F7AED54A2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ECA59F7-880F-45C7-A2DB-348B86438851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pic>
        <p:nvPicPr>
          <p:cNvPr id="5" name="Picture 7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5029200"/>
          </a:xfrm>
        </p:spPr>
        <p:txBody>
          <a:bodyPr/>
          <a:lstStyle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Placeholder 9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162800" cy="609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F135E3-8F34-4A29-9669-1DDAB282D02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949B9B7-9CC6-4615-B04D-7792138D1B99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170502-4468-4909-AB5A-67F016DBB9F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1BF3F0D-914F-4D1E-9AAD-E47E41BEF40D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36F86A5-7807-4F97-B8A2-4151CFFE505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B88A8B3-9F53-4154-8417-299ACB3D83BC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5A445D-633F-4E96-A71A-EB44882556B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54B30B2-DB01-4EE6-9ED5-04624D4C16DE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0927_DARPALOGO_SCREEN_WHTLTRS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-76200"/>
            <a:ext cx="15478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7"/>
          <p:cNvCxnSpPr>
            <a:cxnSpLocks noChangeShapeType="1"/>
          </p:cNvCxnSpPr>
          <p:nvPr userDrawn="1"/>
        </p:nvCxnSpPr>
        <p:spPr bwMode="auto">
          <a:xfrm>
            <a:off x="381000" y="990600"/>
            <a:ext cx="8382000" cy="1588"/>
          </a:xfrm>
          <a:prstGeom prst="line">
            <a:avLst/>
          </a:prstGeom>
          <a:noFill/>
          <a:ln w="22225">
            <a:solidFill>
              <a:srgbClr val="003378"/>
            </a:solidFill>
            <a:round/>
            <a:headEnd/>
            <a:tailEnd/>
          </a:ln>
        </p:spPr>
      </p:cxn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81000" y="1219200"/>
            <a:ext cx="83820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3810000"/>
            <a:ext cx="83820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CE50CB0E-06AD-477D-9E8F-2F7A95D63FB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6F101CB7-DF3A-4A7C-BD87-78EE8A1D89DA}" type="datetime1">
              <a:rPr lang="en-US" smtClean="0"/>
              <a:t>5/18/2018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2192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356350"/>
            <a:ext cx="6477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ahoma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000" y="6356350"/>
            <a:ext cx="762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rgbClr val="898989"/>
                </a:solidFill>
                <a:latin typeface="Tahoma" charset="0"/>
                <a:ea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CD79FD-1299-4097-9695-4E75EB4D815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cs typeface="Arial" charset="0"/>
            </a:endParaRPr>
          </a:p>
        </p:txBody>
      </p:sp>
      <p:sp>
        <p:nvSpPr>
          <p:cNvPr id="1029" name="Title Placeholder 9"/>
          <p:cNvSpPr>
            <a:spLocks noGrp="1"/>
          </p:cNvSpPr>
          <p:nvPr>
            <p:ph type="title"/>
          </p:nvPr>
        </p:nvSpPr>
        <p:spPr bwMode="auto">
          <a:xfrm>
            <a:off x="1600200" y="152400"/>
            <a:ext cx="7162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aseline="0">
                <a:solidFill>
                  <a:srgbClr val="898989"/>
                </a:solidFill>
                <a:latin typeface="Tahoma" charset="0"/>
                <a:ea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E3DF24-D79C-4CF9-AFF1-87CE35052B4E}" type="datetime1">
              <a:rPr lang="en-US" smtClean="0">
                <a:cs typeface="Arial" charset="0"/>
              </a:rPr>
              <a:t>5/18/2018</a:t>
            </a:fld>
            <a:endParaRPr lang="en-US" dirty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Tahoma"/>
          <a:ea typeface="ＭＳ Ｐゴシック" charset="-128"/>
          <a:cs typeface="ＭＳ Ｐゴシック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ahom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kern="1200">
          <a:solidFill>
            <a:schemeClr val="tx1"/>
          </a:solidFill>
          <a:latin typeface="Tahoma"/>
          <a:ea typeface="ＭＳ Ｐゴシック" charset="-128"/>
          <a:cs typeface="ＭＳ Ｐゴシック" charset="-128"/>
        </a:defRPr>
      </a:lvl1pPr>
      <a:lvl2pPr marL="593725" indent="-28575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600" kern="1200">
          <a:solidFill>
            <a:schemeClr val="tx1"/>
          </a:solidFill>
          <a:latin typeface="Tahoma"/>
          <a:ea typeface="ＭＳ Ｐゴシック" charset="-128"/>
          <a:cs typeface="+mn-cs"/>
        </a:defRPr>
      </a:lvl2pPr>
      <a:lvl3pPr marL="868363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400" kern="1200">
          <a:solidFill>
            <a:schemeClr val="tx1"/>
          </a:solidFill>
          <a:latin typeface="Tahoma"/>
          <a:ea typeface="ＭＳ Ｐゴシック" charset="-128"/>
          <a:cs typeface="+mn-cs"/>
        </a:defRPr>
      </a:lvl3pPr>
      <a:lvl4pPr marL="114300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4pPr>
      <a:lvl5pPr marL="1416050" indent="-228600" algn="l" defTabSz="457200" rtl="0" eaLnBrk="1" fontAlgn="base" hangingPunct="1">
        <a:spcBef>
          <a:spcPct val="20000"/>
        </a:spcBef>
        <a:spcAft>
          <a:spcPts val="600"/>
        </a:spcAft>
        <a:buFont typeface="Arial" charset="0"/>
        <a:buChar char="•"/>
        <a:defRPr sz="1300" kern="1200">
          <a:solidFill>
            <a:schemeClr val="tx1"/>
          </a:solidFill>
          <a:latin typeface="Tahoma"/>
          <a:ea typeface="ＭＳ Ｐゴシック" charset="-128"/>
          <a:cs typeface="+mn-cs"/>
        </a:defRPr>
      </a:lvl5pPr>
      <a:lvl6pPr marL="1783080" indent="-228600" algn="l" defTabSz="457200" rtl="0" eaLnBrk="1" latinLnBrk="0" hangingPunct="1">
        <a:spcBef>
          <a:spcPct val="20000"/>
        </a:spcBef>
        <a:spcAft>
          <a:spcPts val="600"/>
        </a:spcAft>
        <a:buFont typeface="Arial"/>
        <a:buChar char="•"/>
        <a:defRPr sz="1200" kern="1200" baseline="0">
          <a:solidFill>
            <a:schemeClr val="tx1"/>
          </a:solidFill>
          <a:latin typeface="Tahoma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99"/>
          <p:cNvSpPr>
            <a:spLocks noChangeShapeType="1"/>
          </p:cNvSpPr>
          <p:nvPr userDrawn="1"/>
        </p:nvSpPr>
        <p:spPr bwMode="auto">
          <a:xfrm flipH="1">
            <a:off x="4572000" y="1139346"/>
            <a:ext cx="1588" cy="556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900">
              <a:solidFill>
                <a:prstClr val="black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3" name="Line 100"/>
          <p:cNvSpPr>
            <a:spLocks noChangeShapeType="1"/>
          </p:cNvSpPr>
          <p:nvPr userDrawn="1"/>
        </p:nvSpPr>
        <p:spPr bwMode="auto">
          <a:xfrm>
            <a:off x="0" y="3960813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900">
              <a:solidFill>
                <a:prstClr val="black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37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466850" y="63500"/>
            <a:ext cx="6153150" cy="622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45521" rIns="0" bIns="455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 bwMode="auto">
          <a:xfrm>
            <a:off x="8848725" y="6696075"/>
            <a:ext cx="2952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18" tIns="46460" rIns="92918" bIns="46460" numCol="1" anchor="t" anchorCtr="0" compatLnSpc="1">
            <a:prstTxWarp prst="textNoShape">
              <a:avLst/>
            </a:prstTxWarp>
          </a:bodyPr>
          <a:lstStyle>
            <a:lvl1pPr algn="r" defTabSz="930275">
              <a:defRPr sz="6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5CC32D-1609-4359-AB99-05F1235A4A82}" type="slidenum">
              <a:rPr lang="en-US" altLang="en-US" smtClean="0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ＭＳ Ｐゴシック" charset="-128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 rot="10800000" flipH="1">
            <a:off x="4753" y="115363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-7070" y="971058"/>
            <a:ext cx="6941270" cy="1719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pPr marL="119063" indent="-119063" defTabSz="930275" eaLnBrk="0" hangingPunct="0">
              <a:spcBef>
                <a:spcPts val="150"/>
              </a:spcBef>
              <a:spcAft>
                <a:spcPts val="300"/>
              </a:spcAft>
              <a:tabLst>
                <a:tab pos="971550" algn="l"/>
                <a:tab pos="2228850" algn="l"/>
              </a:tabLst>
            </a:pPr>
            <a:r>
              <a:rPr lang="en-US" kern="0">
                <a:solidFill>
                  <a:sysClr val="windowText" lastClr="000000"/>
                </a:solidFill>
                <a:latin typeface="Arial" pitchFamily="34" charset="0"/>
                <a:ea typeface="ＭＳ Ｐゴシック" charset="-128"/>
              </a:rPr>
              <a:t>FOUO</a:t>
            </a:r>
            <a:endParaRPr lang="en-US" kern="0" dirty="0">
              <a:solidFill>
                <a:sysClr val="windowText" lastClr="000000"/>
              </a:solidFill>
              <a:latin typeface="Arial" pitchFamily="34" charset="0"/>
              <a:ea typeface="ＭＳ Ｐゴシック" charset="-128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7" descr="0927_DARPALOGO_SCREEN_WHTLTRS3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87688"/>
            <a:ext cx="1453923" cy="100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/>
  <p:txStyles>
    <p:titleStyle>
      <a:lvl1pPr algn="l" defTabSz="930275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  <a:lvl2pPr algn="ctr" defTabSz="930275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ctr" defTabSz="930275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ctr" defTabSz="930275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ctr" defTabSz="930275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ctr" rtl="0" fontAlgn="base">
        <a:lnSpc>
          <a:spcPct val="89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ctr" rtl="0" fontAlgn="base">
        <a:lnSpc>
          <a:spcPct val="89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ctr" rtl="0" fontAlgn="base">
        <a:lnSpc>
          <a:spcPct val="89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ctr" rtl="0" fontAlgn="base">
        <a:lnSpc>
          <a:spcPct val="89000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119063" indent="-119063" algn="l" defTabSz="930275" rtl="0" eaLnBrk="0" fontAlgn="base" hangingPunct="0">
        <a:spcBef>
          <a:spcPts val="150"/>
        </a:spcBef>
        <a:spcAft>
          <a:spcPts val="300"/>
        </a:spcAft>
        <a:buFont typeface="Arial" pitchFamily="34" charset="0"/>
        <a:buChar char="•"/>
        <a:defRPr kumimoji="0" lang="en-US" sz="1200" b="0" i="0" u="none" strike="noStrike" kern="0" cap="none" spc="0" normalizeH="0" baseline="0" noProof="0" dirty="0" smtClean="0">
          <a:ln>
            <a:noFill/>
          </a:ln>
          <a:solidFill>
            <a:sysClr val="windowText" lastClr="000000"/>
          </a:solidFill>
          <a:effectLst/>
          <a:uLnTx/>
          <a:uFillTx/>
          <a:latin typeface="Tahoma" pitchFamily="34" charset="0"/>
          <a:ea typeface="+mn-ea"/>
          <a:cs typeface="Tahoma" pitchFamily="34" charset="0"/>
        </a:defRPr>
      </a:lvl1pPr>
      <a:lvl2pPr marL="285750" indent="-114300" algn="l" defTabSz="930275" rtl="0" eaLnBrk="0" fontAlgn="base" hangingPunct="0">
        <a:spcBef>
          <a:spcPts val="0"/>
        </a:spcBef>
        <a:spcAft>
          <a:spcPts val="200"/>
        </a:spcAft>
        <a:buFontTx/>
        <a:buChar char="–"/>
        <a:defRPr kumimoji="0" lang="en-US" sz="1050" b="0" i="0" u="none" strike="noStrike" kern="0" cap="none" spc="0" normalizeH="0" baseline="0" noProof="0" dirty="0" smtClean="0">
          <a:ln>
            <a:noFill/>
          </a:ln>
          <a:solidFill>
            <a:sysClr val="windowText" lastClr="000000"/>
          </a:solidFill>
          <a:effectLst/>
          <a:uLnTx/>
          <a:uFillTx/>
          <a:latin typeface="Tahoma" pitchFamily="34" charset="0"/>
          <a:ea typeface="+mn-ea"/>
          <a:cs typeface="Tahoma" pitchFamily="34" charset="0"/>
        </a:defRPr>
      </a:lvl2pPr>
      <a:lvl3pPr marL="400050" indent="-57150" algn="l" defTabSz="930275" rtl="0" eaLnBrk="0" fontAlgn="base" hangingPunct="0">
        <a:spcBef>
          <a:spcPct val="15000"/>
        </a:spcBef>
        <a:spcAft>
          <a:spcPct val="10000"/>
        </a:spcAft>
        <a:buSzPct val="75000"/>
        <a:buFont typeface="Arial" charset="0"/>
        <a:buChar char="•"/>
        <a:defRPr kumimoji="0" lang="en-US" sz="800" b="0" i="0" u="none" strike="noStrike" kern="0" cap="none" spc="0" normalizeH="0" baseline="0" noProof="0" dirty="0" smtClean="0">
          <a:ln>
            <a:noFill/>
          </a:ln>
          <a:solidFill>
            <a:sysClr val="windowText" lastClr="000000"/>
          </a:solidFill>
          <a:effectLst/>
          <a:uLnTx/>
          <a:uFillTx/>
          <a:latin typeface="Tahoma" pitchFamily="34" charset="0"/>
          <a:ea typeface="+mn-ea"/>
          <a:cs typeface="Tahoma" pitchFamily="34" charset="0"/>
        </a:defRPr>
      </a:lvl3pPr>
      <a:lvl4pPr marL="571500" indent="-114300" algn="l" defTabSz="930275" rtl="0" eaLnBrk="0" fontAlgn="base" hangingPunct="0">
        <a:spcBef>
          <a:spcPct val="15000"/>
        </a:spcBef>
        <a:spcAft>
          <a:spcPct val="10000"/>
        </a:spcAft>
        <a:buFont typeface="Arial" charset="0"/>
        <a:buChar char="–"/>
        <a:defRPr kumimoji="0" lang="en-US" sz="800" b="0" i="0" u="none" strike="noStrike" kern="0" cap="none" spc="0" normalizeH="0" baseline="0" noProof="0" dirty="0" smtClean="0">
          <a:ln>
            <a:noFill/>
          </a:ln>
          <a:solidFill>
            <a:sysClr val="windowText" lastClr="000000"/>
          </a:solidFill>
          <a:effectLst/>
          <a:uLnTx/>
          <a:uFillTx/>
          <a:latin typeface="Tahoma" pitchFamily="34" charset="0"/>
          <a:ea typeface="+mn-ea"/>
          <a:cs typeface="Tahoma" pitchFamily="34" charset="0"/>
        </a:defRPr>
      </a:lvl4pPr>
      <a:lvl5pPr marL="685800" indent="-57150" algn="l" defTabSz="930275" rtl="0" eaLnBrk="0" fontAlgn="base" hangingPunct="0">
        <a:spcBef>
          <a:spcPct val="20000"/>
        </a:spcBef>
        <a:spcAft>
          <a:spcPct val="0"/>
        </a:spcAft>
        <a:buChar char="•"/>
        <a:defRPr kumimoji="0" lang="en-US" sz="800" b="0" i="0" u="none" strike="noStrike" kern="0" cap="none" spc="0" normalizeH="0" baseline="0" noProof="0" dirty="0">
          <a:ln>
            <a:noFill/>
          </a:ln>
          <a:solidFill>
            <a:sysClr val="windowText" lastClr="000000"/>
          </a:solidFill>
          <a:effectLst/>
          <a:uLnTx/>
          <a:uFillTx/>
          <a:latin typeface="Tahoma" pitchFamily="34" charset="0"/>
          <a:ea typeface="+mn-ea"/>
          <a:cs typeface="Tahoma" pitchFamily="34" charset="0"/>
        </a:defRPr>
      </a:lvl5pPr>
      <a:lvl6pPr marL="515938" indent="-117475" algn="l" rtl="0" fontAlgn="base">
        <a:spcBef>
          <a:spcPct val="20000"/>
        </a:spcBef>
        <a:spcAft>
          <a:spcPct val="0"/>
        </a:spcAft>
        <a:buChar char="•"/>
        <a:defRPr sz="1000">
          <a:solidFill>
            <a:schemeClr val="tx1"/>
          </a:solidFill>
          <a:latin typeface="Times New Roman" pitchFamily="18" charset="0"/>
        </a:defRPr>
      </a:lvl6pPr>
      <a:lvl7pPr marL="3082925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540125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997325" indent="-230188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Relationship Id="rId9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76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266" y="46969"/>
            <a:ext cx="9059334" cy="1646461"/>
          </a:xfrm>
          <a:noFill/>
        </p:spPr>
        <p:txBody>
          <a:bodyPr>
            <a:noAutofit/>
          </a:bodyPr>
          <a:lstStyle/>
          <a:p>
            <a:r>
              <a:rPr lang="en-US" sz="2800" dirty="0">
                <a:latin typeface="Helvetica" pitchFamily="-112" charset="0"/>
              </a:rPr>
              <a:t>Genomic Biomarker Signatures of Circadian Time and Traumatic Brain Injury</a:t>
            </a:r>
            <a:br>
              <a:rPr lang="en-US" sz="2800" dirty="0">
                <a:latin typeface="Helvetica" pitchFamily="-112" charset="0"/>
              </a:rPr>
            </a:br>
            <a:br>
              <a:rPr lang="en-US" sz="2800" dirty="0">
                <a:latin typeface="Helvetica" pitchFamily="-112" charset="0"/>
              </a:rPr>
            </a:br>
            <a:r>
              <a:rPr lang="en-US" sz="2000" dirty="0">
                <a:latin typeface="Helvetica" pitchFamily="-112" charset="0"/>
              </a:rPr>
              <a:t>DARPA Deep Purple </a:t>
            </a:r>
            <a:r>
              <a:rPr lang="en-US" sz="2000" dirty="0" err="1">
                <a:latin typeface="Helvetica" pitchFamily="-112" charset="0"/>
              </a:rPr>
              <a:t>Hackathon</a:t>
            </a:r>
            <a:endParaRPr lang="en-US" sz="2000" dirty="0">
              <a:solidFill>
                <a:schemeClr val="tx1"/>
              </a:solidFill>
              <a:latin typeface="Helvetica" pitchFamily="-112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4666" y="1788885"/>
            <a:ext cx="893838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450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pitchFamily="-112" charset="0"/>
                <a:ea typeface="+mj-ea"/>
                <a:cs typeface="+mj-cs"/>
              </a:rPr>
              <a:t>Ravi Allada, M.D.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atin typeface="Helvetica" pitchFamily="-112" charset="0"/>
                <a:ea typeface="+mj-ea"/>
                <a:cs typeface="+mj-cs"/>
              </a:rPr>
              <a:t>Professor, Depts. of Neurobiology and Pathology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pitchFamily="-112" charset="0"/>
                <a:ea typeface="+mj-ea"/>
                <a:cs typeface="+mj-cs"/>
              </a:rPr>
              <a:t>Associate Director, Center for Sleep and Circadian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 pitchFamily="-112" charset="0"/>
                <a:ea typeface="+mj-ea"/>
                <a:cs typeface="+mj-cs"/>
              </a:rPr>
              <a:t> Biology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aseline="0" dirty="0">
                <a:latin typeface="Helvetica" pitchFamily="-112" charset="0"/>
                <a:ea typeface="+mj-ea"/>
                <a:cs typeface="+mj-cs"/>
              </a:rPr>
              <a:t>Northwestern</a:t>
            </a:r>
            <a:r>
              <a:rPr lang="en-US" sz="4400" dirty="0">
                <a:latin typeface="Helvetica" pitchFamily="-112" charset="0"/>
                <a:ea typeface="+mj-ea"/>
                <a:cs typeface="+mj-cs"/>
              </a:rPr>
              <a:t> University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 pitchFamily="-112" charset="0"/>
              <a:ea typeface="+mj-ea"/>
              <a:cs typeface="+mj-cs"/>
            </a:endParaRPr>
          </a:p>
        </p:txBody>
      </p:sp>
      <p:pic>
        <p:nvPicPr>
          <p:cNvPr id="5" name="Picture 4" descr="The Sun.jpg"/>
          <p:cNvPicPr>
            <a:picLocks noChangeAspect="1"/>
          </p:cNvPicPr>
          <p:nvPr/>
        </p:nvPicPr>
        <p:blipFill>
          <a:blip r:embed="rId4"/>
          <a:srcRect r="19419"/>
          <a:stretch>
            <a:fillRect/>
          </a:stretch>
        </p:blipFill>
        <p:spPr>
          <a:xfrm>
            <a:off x="157240" y="3125405"/>
            <a:ext cx="2377440" cy="1958744"/>
          </a:xfrm>
          <a:prstGeom prst="rect">
            <a:avLst/>
          </a:prstGeom>
        </p:spPr>
      </p:pic>
      <p:pic>
        <p:nvPicPr>
          <p:cNvPr id="7" name="Picture 8" descr="&#10;Picture 2.png                                                  0005CE94Macintosh HD                   BE95E1F7: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83676" y="3104470"/>
            <a:ext cx="2377440" cy="158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Drosophila_melanogas#45BA10.jpg                                00037F03Macintosh HD                   C00FD500: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78970" y="4677335"/>
            <a:ext cx="2377440" cy="184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 globe.jpg                                                      00037F03Macintosh HD                   C00FD500: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51046" y="4239028"/>
            <a:ext cx="2377440" cy="2377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329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697" y="0"/>
            <a:ext cx="7205166" cy="994172"/>
          </a:xfrm>
        </p:spPr>
        <p:txBody>
          <a:bodyPr/>
          <a:lstStyle/>
          <a:p>
            <a:r>
              <a:rPr lang="en-US" dirty="0"/>
              <a:t>Recruitment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7481"/>
            <a:ext cx="7886700" cy="52134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Control Inclusion criteria:</a:t>
            </a:r>
            <a:r>
              <a:rPr lang="en-US" dirty="0"/>
              <a:t> </a:t>
            </a:r>
          </a:p>
          <a:p>
            <a:r>
              <a:rPr lang="en-US" dirty="0"/>
              <a:t>intermediate circadian </a:t>
            </a:r>
            <a:r>
              <a:rPr lang="en-US" dirty="0" err="1"/>
              <a:t>chronotype</a:t>
            </a:r>
            <a:r>
              <a:rPr lang="en-US" dirty="0"/>
              <a:t> (Munich </a:t>
            </a:r>
            <a:r>
              <a:rPr lang="en-US" dirty="0" err="1"/>
              <a:t>Chronotype</a:t>
            </a:r>
            <a:r>
              <a:rPr lang="en-US" dirty="0"/>
              <a:t> Questionnaire)</a:t>
            </a:r>
          </a:p>
          <a:p>
            <a:r>
              <a:rPr lang="en-US" dirty="0"/>
              <a:t>medically stable; </a:t>
            </a:r>
          </a:p>
          <a:p>
            <a:r>
              <a:rPr lang="en-US" dirty="0"/>
              <a:t>between the ages of 18</a:t>
            </a:r>
            <a:r>
              <a:rPr lang="pl-PL" dirty="0"/>
              <a:t> </a:t>
            </a:r>
            <a:r>
              <a:rPr lang="en-US" dirty="0"/>
              <a:t>–</a:t>
            </a:r>
            <a:r>
              <a:rPr lang="pl-PL" dirty="0"/>
              <a:t> </a:t>
            </a:r>
            <a:r>
              <a:rPr lang="en-US" dirty="0"/>
              <a:t>60 years; </a:t>
            </a:r>
          </a:p>
          <a:p>
            <a:r>
              <a:rPr lang="en-US" dirty="0"/>
              <a:t>able to follow directions.  </a:t>
            </a:r>
          </a:p>
          <a:p>
            <a:pPr marL="0" indent="0">
              <a:buNone/>
            </a:pPr>
            <a:r>
              <a:rPr lang="en-US" b="1" dirty="0"/>
              <a:t>Control Exclusion criteria:</a:t>
            </a:r>
          </a:p>
          <a:p>
            <a:r>
              <a:rPr lang="en-US" dirty="0"/>
              <a:t>history or current DSM-IV major psychiatric disorder;</a:t>
            </a:r>
          </a:p>
          <a:p>
            <a:r>
              <a:rPr lang="en-US" dirty="0"/>
              <a:t>use of psychoactive medications;</a:t>
            </a:r>
          </a:p>
          <a:p>
            <a:r>
              <a:rPr lang="en-US" dirty="0"/>
              <a:t>Beck Depression inventory &gt;16, indicating possible depression; </a:t>
            </a:r>
          </a:p>
          <a:p>
            <a:r>
              <a:rPr lang="en-US" dirty="0"/>
              <a:t>a history or current diagnosis of a primary sleep disorder</a:t>
            </a:r>
          </a:p>
          <a:p>
            <a:r>
              <a:rPr lang="en-US" dirty="0"/>
              <a:t>shift work or other types of self imposed irregular sleep/wake cycles; </a:t>
            </a:r>
          </a:p>
          <a:p>
            <a:r>
              <a:rPr lang="en-US" dirty="0"/>
              <a:t>history of, or concurrent, unstable or serious medical illness.</a:t>
            </a:r>
          </a:p>
          <a:p>
            <a:pPr marL="0" indent="0">
              <a:buNone/>
            </a:pPr>
            <a:r>
              <a:rPr lang="en-US" b="1" dirty="0"/>
              <a:t>TBI criteria:</a:t>
            </a:r>
          </a:p>
          <a:p>
            <a:r>
              <a:rPr lang="en-US" dirty="0"/>
              <a:t>Mild-moderate TBI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84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Biomarkers assayed (TBI and Controls)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6537"/>
            <a:ext cx="7886700" cy="4844956"/>
          </a:xfrm>
        </p:spPr>
        <p:txBody>
          <a:bodyPr>
            <a:normAutofit/>
          </a:bodyPr>
          <a:lstStyle/>
          <a:p>
            <a:r>
              <a:rPr lang="en-US" dirty="0"/>
              <a:t>Plasma melatonin</a:t>
            </a:r>
          </a:p>
          <a:p>
            <a:r>
              <a:rPr lang="en-US" dirty="0"/>
              <a:t>Salivary melatonin</a:t>
            </a:r>
          </a:p>
          <a:p>
            <a:r>
              <a:rPr lang="en-US" dirty="0"/>
              <a:t>Plasma cortisol</a:t>
            </a:r>
          </a:p>
          <a:p>
            <a:r>
              <a:rPr lang="en-US" dirty="0"/>
              <a:t>Comprehensive metabolic panel:</a:t>
            </a:r>
          </a:p>
          <a:p>
            <a:pPr lvl="1"/>
            <a:r>
              <a:rPr lang="en-US" dirty="0"/>
              <a:t>Sodium, potassium, chloride, CO2, creatinine, glucose, etc.</a:t>
            </a:r>
          </a:p>
          <a:p>
            <a:pPr lvl="1"/>
            <a:r>
              <a:rPr lang="en-US" dirty="0"/>
              <a:t>16 markers in total </a:t>
            </a:r>
          </a:p>
          <a:p>
            <a:r>
              <a:rPr lang="en-US" dirty="0"/>
              <a:t>Whole blood gene expression (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Raw data 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Metadata for each file</a:t>
            </a:r>
          </a:p>
        </p:txBody>
      </p:sp>
    </p:spTree>
    <p:extLst>
      <p:ext uri="{BB962C8B-B14F-4D97-AF65-F5344CB8AC3E}">
        <p14:creationId xmlns:p14="http://schemas.microsoft.com/office/powerpoint/2010/main" val="270817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covariates (TBI and Controls)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6537"/>
            <a:ext cx="7886700" cy="4012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Initial visit questionnaire scores (18 total):</a:t>
            </a:r>
          </a:p>
          <a:p>
            <a:pPr lvl="1"/>
            <a:r>
              <a:rPr lang="en-US" dirty="0"/>
              <a:t>Becks Depression Index</a:t>
            </a:r>
          </a:p>
          <a:p>
            <a:pPr lvl="1"/>
            <a:r>
              <a:rPr lang="en-US" dirty="0"/>
              <a:t>Epworth Sleepiness Scale score</a:t>
            </a:r>
          </a:p>
          <a:p>
            <a:pPr lvl="1"/>
            <a:r>
              <a:rPr lang="en-US" dirty="0"/>
              <a:t>Horne-</a:t>
            </a:r>
            <a:r>
              <a:rPr lang="en-US" dirty="0" err="1"/>
              <a:t>Ostberg</a:t>
            </a:r>
            <a:r>
              <a:rPr lang="en-US" dirty="0"/>
              <a:t> score (morning/evening)</a:t>
            </a:r>
          </a:p>
          <a:p>
            <a:pPr lvl="1"/>
            <a:r>
              <a:rPr lang="en-US" dirty="0"/>
              <a:t>6 MCTQ scores</a:t>
            </a:r>
            <a:r>
              <a:rPr lang="pl-PL" dirty="0"/>
              <a:t> (</a:t>
            </a:r>
            <a:r>
              <a:rPr lang="en-US" dirty="0"/>
              <a:t>Munich Chronotype Questionnaire</a:t>
            </a:r>
            <a:r>
              <a:rPr lang="pl-PL" dirty="0"/>
              <a:t>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8 PSQI scores </a:t>
            </a:r>
            <a:r>
              <a:rPr lang="pl-PL" dirty="0"/>
              <a:t>(</a:t>
            </a:r>
            <a:r>
              <a:rPr lang="en-US" dirty="0"/>
              <a:t>Pittsburgh Sleep Quality Index</a:t>
            </a:r>
            <a:r>
              <a:rPr lang="pl-PL" dirty="0"/>
              <a:t>)</a:t>
            </a:r>
            <a:endParaRPr lang="en-US" dirty="0"/>
          </a:p>
          <a:p>
            <a:pPr lvl="1"/>
            <a:r>
              <a:rPr lang="en-US" dirty="0"/>
              <a:t>STOP-Bang questionnaire score</a:t>
            </a:r>
            <a:endParaRPr lang="pl-PL" dirty="0"/>
          </a:p>
          <a:p>
            <a:pPr marL="639763" lvl="2" indent="0">
              <a:buNone/>
            </a:pPr>
            <a:r>
              <a:rPr lang="pl-PL" dirty="0"/>
              <a:t>(Snoring – Tired – Observed – Pressure – BMI – Age – Neck size – Gender)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3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covariates (Controls </a:t>
            </a:r>
            <a:r>
              <a:rPr lang="en-US" i="1" dirty="0"/>
              <a:t>ONLY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83674"/>
            <a:ext cx="7886700" cy="521266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b="1" dirty="0"/>
              <a:t>Actigraphy data 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Summary values: sleep start, sleep end, mid-sleep time</a:t>
            </a:r>
          </a:p>
          <a:p>
            <a:pPr>
              <a:lnSpc>
                <a:spcPct val="130000"/>
              </a:lnSpc>
            </a:pPr>
            <a:r>
              <a:rPr lang="en-US" b="1" dirty="0"/>
              <a:t>Psychomotor vigilance task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10 sessions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Summary values: </a:t>
            </a:r>
            <a:br>
              <a:rPr lang="en-US" dirty="0"/>
            </a:br>
            <a:r>
              <a:rPr lang="en-US" dirty="0"/>
              <a:t>number of trials/session and number of false starts; </a:t>
            </a:r>
            <a:br>
              <a:rPr lang="en-US" dirty="0"/>
            </a:br>
            <a:r>
              <a:rPr lang="en-US" dirty="0"/>
              <a:t>average of top 5%, top 10% fastest and slowest trials; </a:t>
            </a:r>
            <a:br>
              <a:rPr lang="en-US" dirty="0"/>
            </a:br>
            <a:r>
              <a:rPr lang="en-US" dirty="0"/>
              <a:t>mean, median, 90</a:t>
            </a:r>
            <a:r>
              <a:rPr lang="en-US" baseline="30000" dirty="0"/>
              <a:t>th</a:t>
            </a:r>
            <a:r>
              <a:rPr lang="en-US" dirty="0"/>
              <a:t> percentile, 95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>
              <a:lnSpc>
                <a:spcPct val="130000"/>
              </a:lnSpc>
            </a:pPr>
            <a:r>
              <a:rPr lang="en-US" b="1" dirty="0"/>
              <a:t>VAS - subjective ratings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8 rating scores: sleepy, alert, sad, tense, effort, happy, weary, calm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Every 2h starting 1h after wake until 15h after wake</a:t>
            </a:r>
          </a:p>
          <a:p>
            <a:pPr>
              <a:lnSpc>
                <a:spcPct val="130000"/>
              </a:lnSpc>
            </a:pPr>
            <a:r>
              <a:rPr lang="en-US" dirty="0"/>
              <a:t>NB: TBI (case) data is still in process</a:t>
            </a:r>
          </a:p>
        </p:txBody>
      </p:sp>
    </p:spTree>
    <p:extLst>
      <p:ext uri="{BB962C8B-B14F-4D97-AF65-F5344CB8AC3E}">
        <p14:creationId xmlns:p14="http://schemas.microsoft.com/office/powerpoint/2010/main" val="215256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050" y="0"/>
            <a:ext cx="7219950" cy="994172"/>
          </a:xfrm>
        </p:spPr>
        <p:txBody>
          <a:bodyPr/>
          <a:lstStyle/>
          <a:p>
            <a:r>
              <a:rPr lang="en-US" dirty="0"/>
              <a:t>D</a:t>
            </a:r>
            <a:r>
              <a:rPr lang="pl-PL" dirty="0"/>
              <a:t>ata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69242"/>
            <a:ext cx="8382000" cy="4626591"/>
          </a:xfrm>
        </p:spPr>
        <p:txBody>
          <a:bodyPr/>
          <a:lstStyle/>
          <a:p>
            <a:r>
              <a:rPr lang="en-US" dirty="0"/>
              <a:t>Three directories:</a:t>
            </a:r>
          </a:p>
          <a:p>
            <a:pPr lvl="1"/>
            <a:r>
              <a:rPr lang="en-US" b="1" dirty="0"/>
              <a:t>Case-TBI</a:t>
            </a:r>
            <a:r>
              <a:rPr lang="en-US" dirty="0"/>
              <a:t>/ = TBI data (non RNA-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Control</a:t>
            </a:r>
            <a:r>
              <a:rPr lang="en-US" dirty="0"/>
              <a:t>/ = control data (non RNA-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RNAseq</a:t>
            </a:r>
            <a:r>
              <a:rPr lang="en-US" dirty="0"/>
              <a:t>/ = </a:t>
            </a:r>
            <a:r>
              <a:rPr lang="en-US" dirty="0" err="1"/>
              <a:t>RNAseq</a:t>
            </a:r>
            <a:r>
              <a:rPr lang="en-US" dirty="0"/>
              <a:t> data for </a:t>
            </a:r>
            <a:r>
              <a:rPr lang="en-US" i="1" dirty="0"/>
              <a:t>both</a:t>
            </a:r>
            <a:r>
              <a:rPr lang="en-US" dirty="0"/>
              <a:t> TBI and control</a:t>
            </a:r>
            <a:r>
              <a:rPr lang="pl-PL" dirty="0"/>
              <a:t> </a:t>
            </a:r>
          </a:p>
          <a:p>
            <a:r>
              <a:rPr lang="en-US" dirty="0"/>
              <a:t>All data in CSV / </a:t>
            </a:r>
            <a:r>
              <a:rPr lang="en-US" dirty="0" err="1"/>
              <a:t>FastQ</a:t>
            </a:r>
            <a:r>
              <a:rPr lang="en-US" dirty="0"/>
              <a:t> format </a:t>
            </a:r>
          </a:p>
          <a:p>
            <a:r>
              <a:rPr lang="en-US" dirty="0"/>
              <a:t>Data in various files can be linked with via subject ID’s </a:t>
            </a:r>
            <a:r>
              <a:rPr lang="en-US" b="1" dirty="0"/>
              <a:t>XXXX-XXX</a:t>
            </a:r>
          </a:p>
          <a:p>
            <a:endParaRPr lang="pl-PL" b="1" dirty="0"/>
          </a:p>
          <a:p>
            <a:r>
              <a:rPr lang="en-US" b="1" dirty="0"/>
              <a:t>README.txt </a:t>
            </a:r>
            <a:r>
              <a:rPr lang="en-US" dirty="0"/>
              <a:t>file also describes contents of the data directories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158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868" y="0"/>
            <a:ext cx="7283929" cy="994172"/>
          </a:xfrm>
        </p:spPr>
        <p:txBody>
          <a:bodyPr/>
          <a:lstStyle/>
          <a:p>
            <a:r>
              <a:rPr lang="en-US" dirty="0"/>
              <a:t>Data Organization – non-</a:t>
            </a:r>
            <a:r>
              <a:rPr lang="en-US" dirty="0" err="1"/>
              <a:t>RNAseq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6537"/>
            <a:ext cx="8089147" cy="5158853"/>
          </a:xfrm>
        </p:spPr>
        <p:txBody>
          <a:bodyPr>
            <a:normAutofit/>
          </a:bodyPr>
          <a:lstStyle/>
          <a:p>
            <a:r>
              <a:rPr lang="en-US" dirty="0"/>
              <a:t>Data for questionnaires, melatonin, cortisol, CMP, and </a:t>
            </a:r>
            <a:r>
              <a:rPr lang="en-US" dirty="0" err="1"/>
              <a:t>actigraphy</a:t>
            </a:r>
            <a:r>
              <a:rPr lang="en-US" dirty="0"/>
              <a:t>/VAS/PVT (where available) organized by group (TBI/control)</a:t>
            </a:r>
          </a:p>
          <a:p>
            <a:r>
              <a:rPr lang="en-US" dirty="0"/>
              <a:t>.csv row=subject (subject ID XXXX-XXX), column=covariate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Case-TBI/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TBI_Compiled_Data_MG20171005.xlsx = original human-readable data</a:t>
            </a:r>
          </a:p>
          <a:p>
            <a:pPr lvl="1"/>
            <a:r>
              <a:rPr lang="en-US" dirty="0"/>
              <a:t>TBI*.csv = machine-readable </a:t>
            </a:r>
            <a:r>
              <a:rPr lang="en-US" b="1" dirty="0"/>
              <a:t>.csv</a:t>
            </a:r>
            <a:r>
              <a:rPr lang="en-US" dirty="0"/>
              <a:t> file derived from </a:t>
            </a:r>
            <a:r>
              <a:rPr lang="en-US" b="1" dirty="0"/>
              <a:t>.</a:t>
            </a:r>
            <a:r>
              <a:rPr lang="en-US" b="1" dirty="0" err="1"/>
              <a:t>xls</a:t>
            </a:r>
            <a:r>
              <a:rPr lang="en-US" dirty="0"/>
              <a:t> sheets</a:t>
            </a:r>
          </a:p>
          <a:p>
            <a:pPr lvl="1"/>
            <a:r>
              <a:rPr lang="en-US" dirty="0" err="1"/>
              <a:t>TBI_Data_Dictionary.csv</a:t>
            </a:r>
            <a:r>
              <a:rPr lang="en-US" dirty="0"/>
              <a:t> = mapping of column names to covariate descriptions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Control/ 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Controls_Compiled_Data_MG20171005.xlsx = original human-readable data</a:t>
            </a:r>
          </a:p>
          <a:p>
            <a:pPr lvl="1"/>
            <a:r>
              <a:rPr lang="en-US" dirty="0"/>
              <a:t>Controls*.csv = machine-readable </a:t>
            </a:r>
            <a:r>
              <a:rPr lang="en-US" b="1" dirty="0"/>
              <a:t>.csv</a:t>
            </a:r>
            <a:r>
              <a:rPr lang="en-US" dirty="0"/>
              <a:t> file derived from </a:t>
            </a:r>
            <a:r>
              <a:rPr lang="en-US" b="1" dirty="0"/>
              <a:t>.</a:t>
            </a:r>
            <a:r>
              <a:rPr lang="en-US" b="1" dirty="0" err="1"/>
              <a:t>xls</a:t>
            </a:r>
            <a:r>
              <a:rPr lang="en-US" dirty="0"/>
              <a:t> sheets</a:t>
            </a:r>
          </a:p>
          <a:p>
            <a:pPr lvl="1"/>
            <a:r>
              <a:rPr lang="en-US" dirty="0" err="1"/>
              <a:t>Control_Data_Dictionary.csv</a:t>
            </a:r>
            <a:r>
              <a:rPr lang="en-US" dirty="0"/>
              <a:t> = mapping of column names to descriptions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46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515" y="0"/>
            <a:ext cx="7270282" cy="994172"/>
          </a:xfrm>
        </p:spPr>
        <p:txBody>
          <a:bodyPr/>
          <a:lstStyle/>
          <a:p>
            <a:r>
              <a:rPr lang="en-US" dirty="0"/>
              <a:t>Data Organization – </a:t>
            </a:r>
            <a:r>
              <a:rPr lang="en-US" dirty="0" err="1"/>
              <a:t>RNAseq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46914"/>
            <a:ext cx="8089147" cy="4062046"/>
          </a:xfrm>
        </p:spPr>
        <p:txBody>
          <a:bodyPr anchor="t">
            <a:norm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RNAseq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/>
              <a:t> 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reads/ = subdirectory containing </a:t>
            </a:r>
            <a:r>
              <a:rPr lang="en-US" dirty="0" err="1"/>
              <a:t>FastQ</a:t>
            </a:r>
            <a:r>
              <a:rPr lang="en-US" dirty="0"/>
              <a:t> files, organized by </a:t>
            </a:r>
            <a:r>
              <a:rPr lang="en-US" dirty="0" err="1"/>
              <a:t>sampleID</a:t>
            </a:r>
            <a:r>
              <a:rPr lang="en-US" dirty="0"/>
              <a:t> (</a:t>
            </a:r>
            <a:r>
              <a:rPr lang="en-US" b="1" dirty="0" err="1"/>
              <a:t>NU.xxxx</a:t>
            </a:r>
            <a:r>
              <a:rPr lang="en-US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RNAseq-metadata-time_randomized.csv = metadata for each </a:t>
            </a:r>
            <a:r>
              <a:rPr lang="en-US" b="1" dirty="0" err="1"/>
              <a:t>NU.xxxx</a:t>
            </a:r>
            <a:r>
              <a:rPr lang="en-US" b="1" dirty="0"/>
              <a:t> </a:t>
            </a:r>
            <a:r>
              <a:rPr lang="en-US" dirty="0"/>
              <a:t>sample:</a:t>
            </a:r>
            <a:br>
              <a:rPr lang="en-US" dirty="0"/>
            </a:br>
            <a:r>
              <a:rPr lang="en-US" dirty="0"/>
              <a:t>- Subject ID (</a:t>
            </a:r>
            <a:r>
              <a:rPr lang="en-US" b="1" dirty="0"/>
              <a:t>XXXX_XXX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- High / low frequency sampling protocol (</a:t>
            </a:r>
            <a:r>
              <a:rPr lang="en-US" b="1" dirty="0"/>
              <a:t>HFWB</a:t>
            </a:r>
            <a:r>
              <a:rPr lang="en-US" dirty="0"/>
              <a:t>/</a:t>
            </a:r>
            <a:r>
              <a:rPr lang="en-US" b="1" dirty="0"/>
              <a:t>LFWB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- Visit #</a:t>
            </a:r>
            <a:br>
              <a:rPr lang="en-US" dirty="0"/>
            </a:br>
            <a:r>
              <a:rPr lang="en-US" dirty="0"/>
              <a:t>- TBI / control</a:t>
            </a:r>
          </a:p>
        </p:txBody>
      </p:sp>
    </p:spTree>
    <p:extLst>
      <p:ext uri="{BB962C8B-B14F-4D97-AF65-F5344CB8AC3E}">
        <p14:creationId xmlns:p14="http://schemas.microsoft.com/office/powerpoint/2010/main" val="145743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EB40-01C5-497B-B9CB-06AA23F0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Hackathon Challenge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4AFC-BE2B-4916-AA24-B2DFED3E1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</a:t>
            </a:r>
            <a:r>
              <a:rPr lang="en-US" dirty="0"/>
              <a:t> regarding time blinding &amp; randomization:</a:t>
            </a:r>
          </a:p>
          <a:p>
            <a:pPr lvl="1"/>
            <a:r>
              <a:rPr lang="en-US" dirty="0"/>
              <a:t>Times are </a:t>
            </a:r>
            <a:r>
              <a:rPr lang="en-US" b="1" dirty="0"/>
              <a:t>NOT</a:t>
            </a:r>
            <a:r>
              <a:rPr lang="en-US" dirty="0"/>
              <a:t> included as part of metadata</a:t>
            </a:r>
          </a:p>
          <a:p>
            <a:pPr lvl="1"/>
            <a:r>
              <a:rPr lang="en-US" dirty="0"/>
              <a:t>Samples are </a:t>
            </a:r>
            <a:r>
              <a:rPr lang="en-US" b="1" dirty="0"/>
              <a:t>NOT</a:t>
            </a:r>
            <a:r>
              <a:rPr lang="en-US" dirty="0"/>
              <a:t> time-ordered; i.e., consecutive files / rows in the metadata do </a:t>
            </a:r>
            <a:r>
              <a:rPr lang="en-US" i="1" dirty="0"/>
              <a:t>not</a:t>
            </a:r>
            <a:r>
              <a:rPr lang="en-US" dirty="0"/>
              <a:t> correspond to consecutive time-points</a:t>
            </a:r>
          </a:p>
          <a:p>
            <a:pPr lvl="1"/>
            <a:r>
              <a:rPr lang="cs-CZ" dirty="0"/>
              <a:t>Public data (eg GSE39445) may be used as a training set to infer sample times</a:t>
            </a:r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/>
              <a:t>Challenges:</a:t>
            </a:r>
          </a:p>
          <a:p>
            <a:pPr marL="385763" indent="-385763">
              <a:buAutoNum type="arabicParenR"/>
            </a:pPr>
            <a:r>
              <a:rPr lang="en-US" dirty="0"/>
              <a:t>Determine</a:t>
            </a:r>
            <a:r>
              <a:rPr lang="cs-CZ" dirty="0"/>
              <a:t> the real time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samples</a:t>
            </a:r>
            <a:r>
              <a:rPr lang="cs-CZ" dirty="0"/>
              <a:t> (</a:t>
            </a:r>
            <a:r>
              <a:rPr lang="cs-CZ" dirty="0" err="1"/>
              <a:t>ideally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a single sample)</a:t>
            </a:r>
          </a:p>
          <a:p>
            <a:pPr marL="385763" indent="-385763">
              <a:buAutoNum type="arabicParenR"/>
            </a:pPr>
            <a:r>
              <a:rPr lang="cs-CZ" dirty="0"/>
              <a:t>Build a classifier </a:t>
            </a:r>
            <a:r>
              <a:rPr lang="pl-PL" dirty="0"/>
              <a:t>differentiating</a:t>
            </a:r>
            <a:r>
              <a:rPr lang="cs-CZ" dirty="0"/>
              <a:t> Control from TBI </a:t>
            </a:r>
            <a:r>
              <a:rPr lang="cs-CZ" dirty="0" err="1"/>
              <a:t>subjects</a:t>
            </a:r>
            <a:r>
              <a:rPr lang="cs-CZ" dirty="0"/>
              <a:t> (</a:t>
            </a:r>
            <a:r>
              <a:rPr lang="cs-CZ" dirty="0" err="1"/>
              <a:t>control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chronotype</a:t>
            </a:r>
            <a:r>
              <a:rPr lang="cs-CZ" dirty="0"/>
              <a:t>)</a:t>
            </a:r>
          </a:p>
          <a:p>
            <a:pPr marL="385763" indent="-385763">
              <a:buAutoNum type="arabicParenR"/>
            </a:pPr>
            <a:r>
              <a:rPr lang="cs-CZ" dirty="0"/>
              <a:t>Can you detect lesser distinguishable features or diminishing effects over time in TBI subjects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421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7767" y="1"/>
            <a:ext cx="7459929" cy="1019193"/>
          </a:xfrm>
        </p:spPr>
        <p:txBody>
          <a:bodyPr>
            <a:noAutofit/>
          </a:bodyPr>
          <a:lstStyle/>
          <a:p>
            <a:r>
              <a:rPr lang="en-US" dirty="0" err="1">
                <a:latin typeface="Helvetica"/>
                <a:cs typeface="Helvetica"/>
              </a:rPr>
              <a:t>TimeStamp</a:t>
            </a:r>
            <a:r>
              <a:rPr lang="en-US" dirty="0">
                <a:latin typeface="Helvetica"/>
                <a:cs typeface="Helvetica"/>
              </a:rPr>
              <a:t> is More Accurate (Using Fewer Genes) than Other Time Estimating Algorithms</a:t>
            </a:r>
          </a:p>
        </p:txBody>
      </p:sp>
      <p:pic>
        <p:nvPicPr>
          <p:cNvPr id="2" name="Picture 1" descr="TSZZPLseed19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050"/>
            <a:ext cx="914400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048" y="6174239"/>
            <a:ext cx="5366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PL=Partial Least Squares Regression (Liang, et al., 2017)</a:t>
            </a:r>
          </a:p>
          <a:p>
            <a:r>
              <a:rPr lang="en-US" dirty="0"/>
              <a:t>ZZ= </a:t>
            </a:r>
            <a:r>
              <a:rPr lang="en-US" dirty="0" err="1"/>
              <a:t>Zeitzeger</a:t>
            </a:r>
            <a:r>
              <a:rPr lang="en-US" dirty="0"/>
              <a:t> (</a:t>
            </a:r>
            <a:r>
              <a:rPr lang="en-US" dirty="0" err="1"/>
              <a:t>Hughey</a:t>
            </a:r>
            <a:r>
              <a:rPr lang="en-US" dirty="0"/>
              <a:t> et al., 2016)</a:t>
            </a:r>
          </a:p>
        </p:txBody>
      </p:sp>
    </p:spTree>
    <p:extLst>
      <p:ext uri="{BB962C8B-B14F-4D97-AF65-F5344CB8AC3E}">
        <p14:creationId xmlns:p14="http://schemas.microsoft.com/office/powerpoint/2010/main" val="2942326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7766" y="136313"/>
            <a:ext cx="7119033" cy="86720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/>
                <a:cs typeface="Helvetica"/>
              </a:rPr>
              <a:t>2-sample </a:t>
            </a:r>
            <a:r>
              <a:rPr lang="en-US" sz="3200" dirty="0" err="1">
                <a:latin typeface="Helvetica"/>
                <a:cs typeface="Helvetica"/>
              </a:rPr>
              <a:t>TimeStamp</a:t>
            </a:r>
            <a:r>
              <a:rPr lang="en-US" sz="3200" dirty="0">
                <a:latin typeface="Helvetica"/>
                <a:cs typeface="Helvetica"/>
              </a:rPr>
              <a:t> predictions</a:t>
            </a:r>
          </a:p>
        </p:txBody>
      </p:sp>
      <p:pic>
        <p:nvPicPr>
          <p:cNvPr id="2" name="Picture 1" descr="TS2sampEG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6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83444" y="66100"/>
            <a:ext cx="7560556" cy="89037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Current Methods for Assessing Circadian Phase for Diagnostics Require Serial Sampling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3"/>
          <a:stretch/>
        </p:blipFill>
        <p:spPr bwMode="auto">
          <a:xfrm>
            <a:off x="1127655" y="1847271"/>
            <a:ext cx="6858000" cy="412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18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24544" y="136313"/>
            <a:ext cx="6962256" cy="741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763000" cy="4800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"/>
                <a:cs typeface="Helvetica"/>
              </a:rPr>
              <a:t>Rapid/simple assessment of new samples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Application to new data is simple &amp; direct (no need for co-normalization, batch correction, or re-training the predictor)</a:t>
            </a:r>
          </a:p>
          <a:p>
            <a:r>
              <a:rPr lang="en-US" sz="2800" dirty="0">
                <a:solidFill>
                  <a:srgbClr val="000000"/>
                </a:solidFill>
                <a:latin typeface="Helvetica"/>
                <a:cs typeface="Helvetica"/>
              </a:rPr>
              <a:t>Incorporate a wide range of sample types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Predictor is independent of protocol and platform</a:t>
            </a:r>
          </a:p>
          <a:p>
            <a:r>
              <a:rPr lang="en-US" sz="2800" dirty="0">
                <a:solidFill>
                  <a:srgbClr val="000000"/>
                </a:solidFill>
                <a:latin typeface="Helvetica"/>
                <a:cs typeface="Helvetica"/>
              </a:rPr>
              <a:t>Highly accurate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 Mean Absolute Error &lt; 2h)</a:t>
            </a:r>
          </a:p>
          <a:p>
            <a:r>
              <a:rPr lang="en-US" sz="2800" dirty="0">
                <a:solidFill>
                  <a:srgbClr val="000000"/>
                </a:solidFill>
                <a:latin typeface="Helvetica"/>
                <a:cs typeface="Helvetica"/>
              </a:rPr>
              <a:t>Prediction requires assaying only 40 genes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no genome-wide </a:t>
            </a:r>
            <a:r>
              <a:rPr lang="en-US" sz="2400" i="1" dirty="0">
                <a:solidFill>
                  <a:srgbClr val="000000"/>
                </a:solidFill>
                <a:latin typeface="Helvetica"/>
                <a:cs typeface="Helvetica"/>
              </a:rPr>
              <a:t>Z-</a:t>
            </a:r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scoring required</a:t>
            </a:r>
          </a:p>
        </p:txBody>
      </p:sp>
    </p:spTree>
    <p:extLst>
      <p:ext uri="{BB962C8B-B14F-4D97-AF65-F5344CB8AC3E}">
        <p14:creationId xmlns:p14="http://schemas.microsoft.com/office/powerpoint/2010/main" val="258465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EB40-01C5-497B-B9CB-06AA23F0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Hackathon Challenge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4AFC-BE2B-4916-AA24-B2DFED3E1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NOTE</a:t>
            </a:r>
            <a:r>
              <a:rPr lang="en-US" dirty="0"/>
              <a:t> regarding time blinding &amp; randomization:</a:t>
            </a:r>
          </a:p>
          <a:p>
            <a:pPr lvl="1"/>
            <a:r>
              <a:rPr lang="en-US" dirty="0"/>
              <a:t>Times are </a:t>
            </a:r>
            <a:r>
              <a:rPr lang="en-US" b="1" dirty="0"/>
              <a:t>NOT</a:t>
            </a:r>
            <a:r>
              <a:rPr lang="en-US" dirty="0"/>
              <a:t> included as part of metadata</a:t>
            </a:r>
          </a:p>
          <a:p>
            <a:pPr lvl="1"/>
            <a:r>
              <a:rPr lang="en-US" dirty="0"/>
              <a:t>Samples are </a:t>
            </a:r>
            <a:r>
              <a:rPr lang="en-US" b="1" dirty="0"/>
              <a:t>NOT</a:t>
            </a:r>
            <a:r>
              <a:rPr lang="en-US" dirty="0"/>
              <a:t> time-ordered; i.e., consecutive files / rows in the metadata do </a:t>
            </a:r>
            <a:r>
              <a:rPr lang="en-US" i="1" dirty="0"/>
              <a:t>not</a:t>
            </a:r>
            <a:r>
              <a:rPr lang="en-US" dirty="0"/>
              <a:t> correspond to consecutive time-points</a:t>
            </a:r>
          </a:p>
          <a:p>
            <a:pPr lvl="1"/>
            <a:r>
              <a:rPr lang="cs-CZ" dirty="0"/>
              <a:t>Public data (eg GSE39445) may be used as a training set to infer sample times</a:t>
            </a:r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/>
              <a:t>Challenges:</a:t>
            </a:r>
          </a:p>
          <a:p>
            <a:pPr marL="385763" indent="-385763">
              <a:buAutoNum type="arabicParenR"/>
            </a:pPr>
            <a:r>
              <a:rPr lang="en-US" dirty="0"/>
              <a:t>Determine</a:t>
            </a:r>
            <a:r>
              <a:rPr lang="cs-CZ" dirty="0"/>
              <a:t> the real time of samples</a:t>
            </a:r>
          </a:p>
          <a:p>
            <a:pPr marL="385763" indent="-385763">
              <a:buAutoNum type="arabicParenR"/>
            </a:pPr>
            <a:r>
              <a:rPr lang="cs-CZ" dirty="0"/>
              <a:t>Build a classifier </a:t>
            </a:r>
            <a:r>
              <a:rPr lang="pl-PL" dirty="0"/>
              <a:t>differentiating</a:t>
            </a:r>
            <a:r>
              <a:rPr lang="cs-CZ" dirty="0"/>
              <a:t> Control from TBI subjects</a:t>
            </a:r>
          </a:p>
          <a:p>
            <a:pPr marL="385763" indent="-385763">
              <a:buAutoNum type="arabicParenR"/>
            </a:pPr>
            <a:r>
              <a:rPr lang="cs-CZ" dirty="0"/>
              <a:t>Can you detect lesser distinguishable features or diminishing effects over time in TBI subjects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77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Human Time Stamp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EB17BF-1E56-4741-8130-71F1343EE4D1}" type="datetime1">
              <a:rPr lang="en-US" smtClean="0"/>
              <a:t>5/18/2018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547167-A71D-480F-9BCA-E145EA09B6C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FOUO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3568208" y="2515263"/>
            <a:ext cx="2276856" cy="161504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Ravi Allada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RNA-</a:t>
            </a:r>
            <a:r>
              <a:rPr lang="en-US" sz="1400" dirty="0" err="1">
                <a:solidFill>
                  <a:srgbClr val="000000"/>
                </a:solidFill>
              </a:rPr>
              <a:t>seq</a:t>
            </a:r>
            <a:endParaRPr lang="en-US" sz="1400" dirty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Sample Coordination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473650" y="2667643"/>
            <a:ext cx="2286000" cy="12895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Phyllis Zee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Kathy Reid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Human subject recruiting, screening and CRU sampling</a:t>
            </a: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1912999" y="4445626"/>
            <a:ext cx="2286000" cy="12895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Jordan </a:t>
            </a:r>
            <a:r>
              <a:rPr lang="en-US" b="1" dirty="0" err="1">
                <a:solidFill>
                  <a:srgbClr val="000000"/>
                </a:solidFill>
              </a:rPr>
              <a:t>Grafman</a:t>
            </a:r>
            <a:endParaRPr lang="en-US" b="1" dirty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TBI subject recruiting, screening, and clinical analysis</a:t>
            </a: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5181076" y="4428692"/>
            <a:ext cx="2286000" cy="12895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Grant </a:t>
            </a:r>
            <a:r>
              <a:rPr lang="en-US" b="1" dirty="0" err="1">
                <a:solidFill>
                  <a:srgbClr val="000000"/>
                </a:solidFill>
              </a:rPr>
              <a:t>Barish</a:t>
            </a:r>
            <a:endParaRPr lang="en-US" b="1" dirty="0">
              <a:solidFill>
                <a:srgbClr val="000000"/>
              </a:solidFill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Library generation and RNA sequencing</a:t>
            </a: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6483981" y="2667640"/>
            <a:ext cx="2286000" cy="12895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Rosemary Braun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William Kath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RNA-</a:t>
            </a:r>
            <a:r>
              <a:rPr lang="en-US" sz="1400" dirty="0" err="1">
                <a:solidFill>
                  <a:srgbClr val="000000"/>
                </a:solidFill>
              </a:rPr>
              <a:t>seq</a:t>
            </a:r>
            <a:r>
              <a:rPr lang="en-US" sz="1400" dirty="0">
                <a:solidFill>
                  <a:srgbClr val="000000"/>
                </a:solidFill>
              </a:rPr>
              <a:t>/Time Stamp analysis</a:t>
            </a:r>
          </a:p>
        </p:txBody>
      </p:sp>
      <p:pic>
        <p:nvPicPr>
          <p:cNvPr id="2" name="Picture 1" descr="jordanGrafman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0" y="4740724"/>
            <a:ext cx="1097280" cy="822960"/>
          </a:xfrm>
          <a:prstGeom prst="rect">
            <a:avLst/>
          </a:prstGeom>
        </p:spPr>
      </p:pic>
      <p:pic>
        <p:nvPicPr>
          <p:cNvPr id="7" name="Picture 6" descr="ct-x-expert-zee-1031-em.jpg-20121029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36" y="1037567"/>
            <a:ext cx="957431" cy="1371600"/>
          </a:xfrm>
          <a:prstGeom prst="rect">
            <a:avLst/>
          </a:prstGeom>
        </p:spPr>
      </p:pic>
      <p:pic>
        <p:nvPicPr>
          <p:cNvPr id="9" name="Picture 8" descr="KathyReid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3" y="1347971"/>
            <a:ext cx="914400" cy="914400"/>
          </a:xfrm>
          <a:prstGeom prst="rect">
            <a:avLst/>
          </a:prstGeom>
        </p:spPr>
      </p:pic>
      <p:pic>
        <p:nvPicPr>
          <p:cNvPr id="12" name="Picture 11" descr="barish-thum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930" y="4577110"/>
            <a:ext cx="1270000" cy="952500"/>
          </a:xfrm>
          <a:prstGeom prst="rect">
            <a:avLst/>
          </a:prstGeom>
        </p:spPr>
      </p:pic>
      <p:pic>
        <p:nvPicPr>
          <p:cNvPr id="15" name="Picture 14" descr="IMG_1234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5" r="42670" b="18025"/>
          <a:stretch/>
        </p:blipFill>
        <p:spPr>
          <a:xfrm>
            <a:off x="3961800" y="1059417"/>
            <a:ext cx="1275354" cy="1371600"/>
          </a:xfrm>
          <a:prstGeom prst="rect">
            <a:avLst/>
          </a:prstGeom>
        </p:spPr>
      </p:pic>
      <p:pic>
        <p:nvPicPr>
          <p:cNvPr id="16" name="Picture 15" descr="braun_rosemar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47" y="1123107"/>
            <a:ext cx="979715" cy="1371600"/>
          </a:xfrm>
          <a:prstGeom prst="rect">
            <a:avLst/>
          </a:prstGeom>
        </p:spPr>
      </p:pic>
      <p:pic>
        <p:nvPicPr>
          <p:cNvPr id="17" name="Picture 16" descr="kath_william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840" y="1192021"/>
            <a:ext cx="91440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2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99122" y="1"/>
            <a:ext cx="7544878" cy="953330"/>
          </a:xfrm>
        </p:spPr>
        <p:txBody>
          <a:bodyPr>
            <a:noAutofit/>
          </a:bodyPr>
          <a:lstStyle/>
          <a:p>
            <a:r>
              <a:rPr lang="en-US" dirty="0">
                <a:latin typeface="Helvetica"/>
                <a:cs typeface="Helvetica"/>
              </a:rPr>
              <a:t>Time Stamp: Assessing Temporal Organization in a Sample to Diagnose Circadian Disruption</a:t>
            </a:r>
          </a:p>
        </p:txBody>
      </p:sp>
      <p:sp>
        <p:nvSpPr>
          <p:cNvPr id="10" name="Line 1026"/>
          <p:cNvSpPr>
            <a:spLocks noChangeShapeType="1"/>
          </p:cNvSpPr>
          <p:nvPr/>
        </p:nvSpPr>
        <p:spPr bwMode="auto">
          <a:xfrm>
            <a:off x="3168441" y="2286003"/>
            <a:ext cx="3200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27"/>
          <p:cNvSpPr>
            <a:spLocks/>
          </p:cNvSpPr>
          <p:nvPr/>
        </p:nvSpPr>
        <p:spPr bwMode="auto">
          <a:xfrm>
            <a:off x="4133641" y="1358903"/>
            <a:ext cx="1143000" cy="914400"/>
          </a:xfrm>
          <a:custGeom>
            <a:avLst/>
            <a:gdLst>
              <a:gd name="T0" fmla="*/ 0 w 720"/>
              <a:gd name="T1" fmla="*/ 2147483647 h 576"/>
              <a:gd name="T2" fmla="*/ 2147483647 w 720"/>
              <a:gd name="T3" fmla="*/ 0 h 576"/>
              <a:gd name="T4" fmla="*/ 2147483647 w 720"/>
              <a:gd name="T5" fmla="*/ 2147483647 h 576"/>
              <a:gd name="T6" fmla="*/ 0 60000 65536"/>
              <a:gd name="T7" fmla="*/ 0 60000 65536"/>
              <a:gd name="T8" fmla="*/ 0 60000 65536"/>
              <a:gd name="T9" fmla="*/ 0 w 720"/>
              <a:gd name="T10" fmla="*/ 0 h 576"/>
              <a:gd name="T11" fmla="*/ 720 w 720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76">
                <a:moveTo>
                  <a:pt x="0" y="576"/>
                </a:moveTo>
                <a:cubicBezTo>
                  <a:pt x="108" y="288"/>
                  <a:pt x="216" y="0"/>
                  <a:pt x="336" y="0"/>
                </a:cubicBezTo>
                <a:cubicBezTo>
                  <a:pt x="456" y="0"/>
                  <a:pt x="656" y="480"/>
                  <a:pt x="720" y="576"/>
                </a:cubicBezTo>
              </a:path>
            </a:pathLst>
          </a:custGeom>
          <a:noFill/>
          <a:ln w="38100">
            <a:solidFill>
              <a:srgbClr val="28FFB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cs typeface="ＭＳ Ｐゴシック" pitchFamily="-111" charset="-128"/>
            </a:endParaRPr>
          </a:p>
        </p:txBody>
      </p:sp>
      <p:sp>
        <p:nvSpPr>
          <p:cNvPr id="12" name="Freeform 1032"/>
          <p:cNvSpPr>
            <a:spLocks/>
          </p:cNvSpPr>
          <p:nvPr/>
        </p:nvSpPr>
        <p:spPr bwMode="auto">
          <a:xfrm>
            <a:off x="5136941" y="1358903"/>
            <a:ext cx="1143000" cy="914400"/>
          </a:xfrm>
          <a:custGeom>
            <a:avLst/>
            <a:gdLst>
              <a:gd name="T0" fmla="*/ 0 w 720"/>
              <a:gd name="T1" fmla="*/ 2147483647 h 576"/>
              <a:gd name="T2" fmla="*/ 2147483647 w 720"/>
              <a:gd name="T3" fmla="*/ 0 h 576"/>
              <a:gd name="T4" fmla="*/ 2147483647 w 720"/>
              <a:gd name="T5" fmla="*/ 2147483647 h 576"/>
              <a:gd name="T6" fmla="*/ 0 60000 65536"/>
              <a:gd name="T7" fmla="*/ 0 60000 65536"/>
              <a:gd name="T8" fmla="*/ 0 60000 65536"/>
              <a:gd name="T9" fmla="*/ 0 w 720"/>
              <a:gd name="T10" fmla="*/ 0 h 576"/>
              <a:gd name="T11" fmla="*/ 720 w 720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76">
                <a:moveTo>
                  <a:pt x="0" y="576"/>
                </a:moveTo>
                <a:cubicBezTo>
                  <a:pt x="108" y="288"/>
                  <a:pt x="216" y="0"/>
                  <a:pt x="336" y="0"/>
                </a:cubicBezTo>
                <a:cubicBezTo>
                  <a:pt x="456" y="0"/>
                  <a:pt x="656" y="480"/>
                  <a:pt x="720" y="576"/>
                </a:cubicBezTo>
              </a:path>
            </a:pathLst>
          </a:custGeom>
          <a:noFill/>
          <a:ln w="38100">
            <a:solidFill>
              <a:srgbClr val="931463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cs typeface="ＭＳ Ｐゴシック" pitchFamily="-111" charset="-128"/>
            </a:endParaRPr>
          </a:p>
        </p:txBody>
      </p:sp>
      <p:sp>
        <p:nvSpPr>
          <p:cNvPr id="13" name="Freeform 1032"/>
          <p:cNvSpPr>
            <a:spLocks/>
          </p:cNvSpPr>
          <p:nvPr/>
        </p:nvSpPr>
        <p:spPr bwMode="auto">
          <a:xfrm>
            <a:off x="4908341" y="1371603"/>
            <a:ext cx="1143000" cy="914400"/>
          </a:xfrm>
          <a:custGeom>
            <a:avLst/>
            <a:gdLst>
              <a:gd name="T0" fmla="*/ 0 w 720"/>
              <a:gd name="T1" fmla="*/ 2147483647 h 576"/>
              <a:gd name="T2" fmla="*/ 2147483647 w 720"/>
              <a:gd name="T3" fmla="*/ 0 h 576"/>
              <a:gd name="T4" fmla="*/ 2147483647 w 720"/>
              <a:gd name="T5" fmla="*/ 2147483647 h 576"/>
              <a:gd name="T6" fmla="*/ 0 60000 65536"/>
              <a:gd name="T7" fmla="*/ 0 60000 65536"/>
              <a:gd name="T8" fmla="*/ 0 60000 65536"/>
              <a:gd name="T9" fmla="*/ 0 w 720"/>
              <a:gd name="T10" fmla="*/ 0 h 576"/>
              <a:gd name="T11" fmla="*/ 720 w 720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76">
                <a:moveTo>
                  <a:pt x="0" y="576"/>
                </a:moveTo>
                <a:cubicBezTo>
                  <a:pt x="108" y="288"/>
                  <a:pt x="216" y="0"/>
                  <a:pt x="336" y="0"/>
                </a:cubicBezTo>
                <a:cubicBezTo>
                  <a:pt x="456" y="0"/>
                  <a:pt x="656" y="480"/>
                  <a:pt x="720" y="576"/>
                </a:cubicBezTo>
              </a:path>
            </a:pathLst>
          </a:custGeom>
          <a:noFill/>
          <a:ln w="38100">
            <a:solidFill>
              <a:srgbClr val="7507F4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cs typeface="ＭＳ Ｐゴシック" pitchFamily="-111" charset="-128"/>
            </a:endParaRPr>
          </a:p>
        </p:txBody>
      </p:sp>
      <p:sp>
        <p:nvSpPr>
          <p:cNvPr id="14" name="Freeform 1032"/>
          <p:cNvSpPr>
            <a:spLocks/>
          </p:cNvSpPr>
          <p:nvPr/>
        </p:nvSpPr>
        <p:spPr bwMode="auto">
          <a:xfrm>
            <a:off x="4603541" y="1346203"/>
            <a:ext cx="1143000" cy="914400"/>
          </a:xfrm>
          <a:custGeom>
            <a:avLst/>
            <a:gdLst>
              <a:gd name="T0" fmla="*/ 0 w 720"/>
              <a:gd name="T1" fmla="*/ 2147483647 h 576"/>
              <a:gd name="T2" fmla="*/ 2147483647 w 720"/>
              <a:gd name="T3" fmla="*/ 0 h 576"/>
              <a:gd name="T4" fmla="*/ 2147483647 w 720"/>
              <a:gd name="T5" fmla="*/ 2147483647 h 576"/>
              <a:gd name="T6" fmla="*/ 0 60000 65536"/>
              <a:gd name="T7" fmla="*/ 0 60000 65536"/>
              <a:gd name="T8" fmla="*/ 0 60000 65536"/>
              <a:gd name="T9" fmla="*/ 0 w 720"/>
              <a:gd name="T10" fmla="*/ 0 h 576"/>
              <a:gd name="T11" fmla="*/ 720 w 720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76">
                <a:moveTo>
                  <a:pt x="0" y="576"/>
                </a:moveTo>
                <a:cubicBezTo>
                  <a:pt x="108" y="288"/>
                  <a:pt x="216" y="0"/>
                  <a:pt x="336" y="0"/>
                </a:cubicBezTo>
                <a:cubicBezTo>
                  <a:pt x="456" y="0"/>
                  <a:pt x="656" y="480"/>
                  <a:pt x="720" y="576"/>
                </a:cubicBezTo>
              </a:path>
            </a:pathLst>
          </a:custGeom>
          <a:noFill/>
          <a:ln w="38100">
            <a:solidFill>
              <a:srgbClr val="2047F7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cs typeface="ＭＳ Ｐゴシック" pitchFamily="-111" charset="-128"/>
            </a:endParaRPr>
          </a:p>
        </p:txBody>
      </p:sp>
      <p:sp>
        <p:nvSpPr>
          <p:cNvPr id="15" name="Freeform 1032"/>
          <p:cNvSpPr>
            <a:spLocks/>
          </p:cNvSpPr>
          <p:nvPr/>
        </p:nvSpPr>
        <p:spPr bwMode="auto">
          <a:xfrm>
            <a:off x="4374941" y="1346203"/>
            <a:ext cx="1143000" cy="914400"/>
          </a:xfrm>
          <a:custGeom>
            <a:avLst/>
            <a:gdLst>
              <a:gd name="T0" fmla="*/ 0 w 720"/>
              <a:gd name="T1" fmla="*/ 2147483647 h 576"/>
              <a:gd name="T2" fmla="*/ 2147483647 w 720"/>
              <a:gd name="T3" fmla="*/ 0 h 576"/>
              <a:gd name="T4" fmla="*/ 2147483647 w 720"/>
              <a:gd name="T5" fmla="*/ 2147483647 h 576"/>
              <a:gd name="T6" fmla="*/ 0 60000 65536"/>
              <a:gd name="T7" fmla="*/ 0 60000 65536"/>
              <a:gd name="T8" fmla="*/ 0 60000 65536"/>
              <a:gd name="T9" fmla="*/ 0 w 720"/>
              <a:gd name="T10" fmla="*/ 0 h 576"/>
              <a:gd name="T11" fmla="*/ 720 w 720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76">
                <a:moveTo>
                  <a:pt x="0" y="576"/>
                </a:moveTo>
                <a:cubicBezTo>
                  <a:pt x="108" y="288"/>
                  <a:pt x="216" y="0"/>
                  <a:pt x="336" y="0"/>
                </a:cubicBezTo>
                <a:cubicBezTo>
                  <a:pt x="456" y="0"/>
                  <a:pt x="656" y="480"/>
                  <a:pt x="720" y="576"/>
                </a:cubicBezTo>
              </a:path>
            </a:pathLst>
          </a:custGeom>
          <a:noFill/>
          <a:ln w="38100">
            <a:solidFill>
              <a:srgbClr val="1E90FC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cs typeface="ＭＳ Ｐゴシック" pitchFamily="-111" charset="-128"/>
            </a:endParaRPr>
          </a:p>
        </p:txBody>
      </p:sp>
      <p:sp>
        <p:nvSpPr>
          <p:cNvPr id="16" name="Freeform 1032"/>
          <p:cNvSpPr>
            <a:spLocks/>
          </p:cNvSpPr>
          <p:nvPr/>
        </p:nvSpPr>
        <p:spPr bwMode="auto">
          <a:xfrm>
            <a:off x="3917741" y="1333503"/>
            <a:ext cx="1143000" cy="914400"/>
          </a:xfrm>
          <a:custGeom>
            <a:avLst/>
            <a:gdLst>
              <a:gd name="T0" fmla="*/ 0 w 720"/>
              <a:gd name="T1" fmla="*/ 2147483647 h 576"/>
              <a:gd name="T2" fmla="*/ 2147483647 w 720"/>
              <a:gd name="T3" fmla="*/ 0 h 576"/>
              <a:gd name="T4" fmla="*/ 2147483647 w 720"/>
              <a:gd name="T5" fmla="*/ 2147483647 h 576"/>
              <a:gd name="T6" fmla="*/ 0 60000 65536"/>
              <a:gd name="T7" fmla="*/ 0 60000 65536"/>
              <a:gd name="T8" fmla="*/ 0 60000 65536"/>
              <a:gd name="T9" fmla="*/ 0 w 720"/>
              <a:gd name="T10" fmla="*/ 0 h 576"/>
              <a:gd name="T11" fmla="*/ 720 w 720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76">
                <a:moveTo>
                  <a:pt x="0" y="576"/>
                </a:moveTo>
                <a:cubicBezTo>
                  <a:pt x="108" y="288"/>
                  <a:pt x="216" y="0"/>
                  <a:pt x="336" y="0"/>
                </a:cubicBezTo>
                <a:cubicBezTo>
                  <a:pt x="456" y="0"/>
                  <a:pt x="656" y="480"/>
                  <a:pt x="720" y="576"/>
                </a:cubicBezTo>
              </a:path>
            </a:pathLst>
          </a:custGeom>
          <a:noFill/>
          <a:ln w="38100">
            <a:solidFill>
              <a:srgbClr val="85FB1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cs typeface="ＭＳ Ｐゴシック" pitchFamily="-111" charset="-128"/>
            </a:endParaRPr>
          </a:p>
        </p:txBody>
      </p:sp>
      <p:sp>
        <p:nvSpPr>
          <p:cNvPr id="17" name="Freeform 1032"/>
          <p:cNvSpPr>
            <a:spLocks/>
          </p:cNvSpPr>
          <p:nvPr/>
        </p:nvSpPr>
        <p:spPr bwMode="auto">
          <a:xfrm>
            <a:off x="3689141" y="1346203"/>
            <a:ext cx="1143000" cy="914400"/>
          </a:xfrm>
          <a:custGeom>
            <a:avLst/>
            <a:gdLst>
              <a:gd name="T0" fmla="*/ 0 w 720"/>
              <a:gd name="T1" fmla="*/ 2147483647 h 576"/>
              <a:gd name="T2" fmla="*/ 2147483647 w 720"/>
              <a:gd name="T3" fmla="*/ 0 h 576"/>
              <a:gd name="T4" fmla="*/ 2147483647 w 720"/>
              <a:gd name="T5" fmla="*/ 2147483647 h 576"/>
              <a:gd name="T6" fmla="*/ 0 60000 65536"/>
              <a:gd name="T7" fmla="*/ 0 60000 65536"/>
              <a:gd name="T8" fmla="*/ 0 60000 65536"/>
              <a:gd name="T9" fmla="*/ 0 w 720"/>
              <a:gd name="T10" fmla="*/ 0 h 576"/>
              <a:gd name="T11" fmla="*/ 720 w 720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76">
                <a:moveTo>
                  <a:pt x="0" y="576"/>
                </a:moveTo>
                <a:cubicBezTo>
                  <a:pt x="108" y="288"/>
                  <a:pt x="216" y="0"/>
                  <a:pt x="336" y="0"/>
                </a:cubicBezTo>
                <a:cubicBezTo>
                  <a:pt x="456" y="0"/>
                  <a:pt x="656" y="480"/>
                  <a:pt x="720" y="576"/>
                </a:cubicBezTo>
              </a:path>
            </a:pathLst>
          </a:custGeom>
          <a:noFill/>
          <a:ln w="38100">
            <a:solidFill>
              <a:srgbClr val="F7FE2E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cs typeface="ＭＳ Ｐゴシック" pitchFamily="-111" charset="-128"/>
            </a:endParaRPr>
          </a:p>
        </p:txBody>
      </p:sp>
      <p:sp>
        <p:nvSpPr>
          <p:cNvPr id="18" name="Freeform 1032"/>
          <p:cNvSpPr>
            <a:spLocks/>
          </p:cNvSpPr>
          <p:nvPr/>
        </p:nvSpPr>
        <p:spPr bwMode="auto">
          <a:xfrm>
            <a:off x="3422441" y="1358903"/>
            <a:ext cx="1143000" cy="914400"/>
          </a:xfrm>
          <a:custGeom>
            <a:avLst/>
            <a:gdLst>
              <a:gd name="T0" fmla="*/ 0 w 720"/>
              <a:gd name="T1" fmla="*/ 2147483647 h 576"/>
              <a:gd name="T2" fmla="*/ 2147483647 w 720"/>
              <a:gd name="T3" fmla="*/ 0 h 576"/>
              <a:gd name="T4" fmla="*/ 2147483647 w 720"/>
              <a:gd name="T5" fmla="*/ 2147483647 h 576"/>
              <a:gd name="T6" fmla="*/ 0 60000 65536"/>
              <a:gd name="T7" fmla="*/ 0 60000 65536"/>
              <a:gd name="T8" fmla="*/ 0 60000 65536"/>
              <a:gd name="T9" fmla="*/ 0 w 720"/>
              <a:gd name="T10" fmla="*/ 0 h 576"/>
              <a:gd name="T11" fmla="*/ 720 w 720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76">
                <a:moveTo>
                  <a:pt x="0" y="576"/>
                </a:moveTo>
                <a:cubicBezTo>
                  <a:pt x="108" y="288"/>
                  <a:pt x="216" y="0"/>
                  <a:pt x="336" y="0"/>
                </a:cubicBezTo>
                <a:cubicBezTo>
                  <a:pt x="456" y="0"/>
                  <a:pt x="656" y="480"/>
                  <a:pt x="720" y="576"/>
                </a:cubicBezTo>
              </a:path>
            </a:pathLst>
          </a:custGeom>
          <a:noFill/>
          <a:ln w="38100">
            <a:solidFill>
              <a:srgbClr val="F7A134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cs typeface="ＭＳ Ｐゴシック" pitchFamily="-111" charset="-128"/>
            </a:endParaRPr>
          </a:p>
        </p:txBody>
      </p:sp>
      <p:sp>
        <p:nvSpPr>
          <p:cNvPr id="19" name="Freeform 1032"/>
          <p:cNvSpPr>
            <a:spLocks/>
          </p:cNvSpPr>
          <p:nvPr/>
        </p:nvSpPr>
        <p:spPr bwMode="auto">
          <a:xfrm>
            <a:off x="3168441" y="1358903"/>
            <a:ext cx="1143000" cy="914400"/>
          </a:xfrm>
          <a:custGeom>
            <a:avLst/>
            <a:gdLst>
              <a:gd name="T0" fmla="*/ 0 w 720"/>
              <a:gd name="T1" fmla="*/ 2147483647 h 576"/>
              <a:gd name="T2" fmla="*/ 2147483647 w 720"/>
              <a:gd name="T3" fmla="*/ 0 h 576"/>
              <a:gd name="T4" fmla="*/ 2147483647 w 720"/>
              <a:gd name="T5" fmla="*/ 2147483647 h 576"/>
              <a:gd name="T6" fmla="*/ 0 60000 65536"/>
              <a:gd name="T7" fmla="*/ 0 60000 65536"/>
              <a:gd name="T8" fmla="*/ 0 60000 65536"/>
              <a:gd name="T9" fmla="*/ 0 w 720"/>
              <a:gd name="T10" fmla="*/ 0 h 576"/>
              <a:gd name="T11" fmla="*/ 720 w 720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76">
                <a:moveTo>
                  <a:pt x="0" y="576"/>
                </a:moveTo>
                <a:cubicBezTo>
                  <a:pt x="108" y="288"/>
                  <a:pt x="216" y="0"/>
                  <a:pt x="336" y="0"/>
                </a:cubicBezTo>
                <a:cubicBezTo>
                  <a:pt x="456" y="0"/>
                  <a:pt x="656" y="480"/>
                  <a:pt x="720" y="576"/>
                </a:cubicBezTo>
              </a:path>
            </a:pathLst>
          </a:custGeom>
          <a:noFill/>
          <a:ln w="38100">
            <a:solidFill>
              <a:srgbClr val="FA1915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cs typeface="ＭＳ Ｐゴシック" pitchFamily="-111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6000" y="2382128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>
                <a:latin typeface="Tahoma"/>
                <a:cs typeface="Tahoma"/>
              </a:rPr>
              <a:t>Temporal</a:t>
            </a:r>
            <a:r>
              <a:rPr lang="en-US" dirty="0">
                <a:latin typeface="Tahoma"/>
                <a:cs typeface="Tahoma"/>
              </a:rPr>
              <a:t> Profiling</a:t>
            </a:r>
            <a:endParaRPr lang="en-US" baseline="0" dirty="0">
              <a:latin typeface="Tahoma"/>
              <a:cs typeface="Tahoma"/>
            </a:endParaRPr>
          </a:p>
        </p:txBody>
      </p:sp>
      <p:pic>
        <p:nvPicPr>
          <p:cNvPr id="35" name="Picture 34" descr="Geneplotfig2.pdf"/>
          <p:cNvPicPr>
            <a:picLocks noChangeAspect="1"/>
          </p:cNvPicPr>
          <p:nvPr/>
        </p:nvPicPr>
        <p:blipFill rotWithShape="1">
          <a:blip r:embed="rId3"/>
          <a:srcRect l="1389" t="22000" r="64861" b="3391"/>
          <a:stretch/>
        </p:blipFill>
        <p:spPr>
          <a:xfrm>
            <a:off x="342900" y="2547229"/>
            <a:ext cx="2862952" cy="367588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435275" y="3495985"/>
            <a:ext cx="155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aseline="0" dirty="0">
                <a:latin typeface="Tahoma"/>
                <a:cs typeface="Tahoma"/>
              </a:rPr>
              <a:t>Computational quantitation</a:t>
            </a:r>
            <a:r>
              <a:rPr lang="en-US" sz="1600" dirty="0">
                <a:latin typeface="Tahoma"/>
                <a:cs typeface="Tahoma"/>
              </a:rPr>
              <a:t> of temporal organization from a single sample</a:t>
            </a:r>
            <a:endParaRPr lang="en-US" sz="1600" baseline="0" dirty="0">
              <a:latin typeface="Tahoma"/>
              <a:cs typeface="Tahoma"/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-698500" y="4236328"/>
            <a:ext cx="187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Tahoma"/>
                <a:cs typeface="Tahoma"/>
              </a:rPr>
              <a:t>Gene Expression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254000" y="3229796"/>
            <a:ext cx="6370" cy="27432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1800" y="6047248"/>
            <a:ext cx="270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>
                <a:latin typeface="Tahoma"/>
                <a:cs typeface="Tahoma"/>
              </a:rPr>
              <a:t>Genes Ordered by Peak</a:t>
            </a:r>
            <a:r>
              <a:rPr lang="en-US" sz="1400" dirty="0">
                <a:latin typeface="Tahoma"/>
                <a:cs typeface="Tahoma"/>
              </a:rPr>
              <a:t> Time of Expression</a:t>
            </a:r>
            <a:endParaRPr lang="en-US" sz="1400" baseline="0" dirty="0">
              <a:latin typeface="Tahoma"/>
              <a:cs typeface="Tahoma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172927" y="4234626"/>
            <a:ext cx="457200" cy="8312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13113" y="3761729"/>
            <a:ext cx="12449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/>
                <a:cs typeface="Tahoma"/>
              </a:rPr>
              <a:t>Temporal</a:t>
            </a:r>
          </a:p>
          <a:p>
            <a:pPr algn="ctr"/>
            <a:r>
              <a:rPr lang="en-US" sz="1600" dirty="0">
                <a:latin typeface="Tahoma"/>
                <a:cs typeface="Tahoma"/>
              </a:rPr>
              <a:t>Genome Expression Signature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4917471" y="4234626"/>
            <a:ext cx="457200" cy="8312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311695" y="2667362"/>
            <a:ext cx="1008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Morning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310097" y="5448662"/>
            <a:ext cx="986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Evening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2133600" y="1802316"/>
            <a:ext cx="958870" cy="643312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784937" y="5607919"/>
            <a:ext cx="48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0" dirty="0">
                <a:latin typeface="Tahoma"/>
                <a:cs typeface="Tahoma"/>
              </a:rPr>
              <a:t>Applied</a:t>
            </a:r>
            <a:r>
              <a:rPr lang="en-US" dirty="0">
                <a:latin typeface="Tahoma"/>
                <a:cs typeface="Tahoma"/>
              </a:rPr>
              <a:t> to any “-</a:t>
            </a:r>
            <a:r>
              <a:rPr lang="en-US" dirty="0" err="1">
                <a:latin typeface="Tahoma"/>
                <a:cs typeface="Tahoma"/>
              </a:rPr>
              <a:t>omics</a:t>
            </a:r>
            <a:r>
              <a:rPr lang="en-US" dirty="0">
                <a:latin typeface="Tahoma"/>
                <a:cs typeface="Tahoma"/>
              </a:rPr>
              <a:t>”, e.g., metabolomics, to human samples, e.g., blood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27506" y="3826272"/>
            <a:ext cx="175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/>
                <a:cs typeface="Tahoma"/>
              </a:rPr>
              <a:t>Diagnostic</a:t>
            </a:r>
          </a:p>
          <a:p>
            <a:pPr algn="ctr"/>
            <a:r>
              <a:rPr lang="en-US" sz="1600" dirty="0">
                <a:latin typeface="Tahoma"/>
                <a:cs typeface="Tahoma"/>
              </a:rPr>
              <a:t>Prognostic</a:t>
            </a:r>
          </a:p>
          <a:p>
            <a:pPr algn="ctr"/>
            <a:r>
              <a:rPr lang="en-US" sz="1600" baseline="0" dirty="0" err="1">
                <a:latin typeface="Tahoma"/>
                <a:cs typeface="Tahoma"/>
              </a:rPr>
              <a:t>Chronotherapy</a:t>
            </a:r>
            <a:endParaRPr lang="en-US" sz="1600" baseline="0" dirty="0">
              <a:latin typeface="Tahoma"/>
              <a:cs typeface="Tahoma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6954405" y="4234626"/>
            <a:ext cx="457200" cy="8312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57446" y="6237748"/>
            <a:ext cx="469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0" dirty="0">
                <a:latin typeface="Tahoma"/>
                <a:cs typeface="Tahoma"/>
              </a:rPr>
              <a:t>Ueda</a:t>
            </a:r>
            <a:r>
              <a:rPr lang="en-US" sz="1200" dirty="0">
                <a:latin typeface="Tahoma"/>
                <a:cs typeface="Tahoma"/>
              </a:rPr>
              <a:t> et al., 2005, Allada, Braun, Zee, and colleagues, unpublished</a:t>
            </a:r>
            <a:endParaRPr lang="en-US" sz="1200" baseline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7933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Sleep disturbance following mild TBI may be associated with alterations in the timing and rhythms of sleep</a:t>
            </a:r>
          </a:p>
          <a:p>
            <a:r>
              <a:rPr lang="en-US" sz="2400" dirty="0"/>
              <a:t>36% of patients with complaints of insomnia following mild TBI were diagnosed with circadian rhythms sleep disorders (CRSD)</a:t>
            </a:r>
          </a:p>
          <a:p>
            <a:pPr lvl="1"/>
            <a:r>
              <a:rPr lang="en-US" sz="2400" dirty="0"/>
              <a:t>Two types of disorders were observed (with unique melatonin and body temperature rhythms):</a:t>
            </a:r>
          </a:p>
          <a:p>
            <a:pPr lvl="2"/>
            <a:r>
              <a:rPr lang="en-US" sz="2400" dirty="0"/>
              <a:t>Delayed sleep phase syndrome (DSPS)</a:t>
            </a:r>
          </a:p>
          <a:p>
            <a:pPr lvl="2"/>
            <a:r>
              <a:rPr lang="en-US" sz="2400" dirty="0"/>
              <a:t>Irregular sleep-wake pattern (ISWP)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Circadian Changes as Etiology of Insomnia Symptoms in Traumatic Brain Injury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FOUO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F135E3-8F34-4A29-9669-1DDAB282D0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49B9B7-9CC6-4615-B04D-7792138D1B99}" type="datetime1">
              <a:rPr lang="en-US" smtClean="0"/>
              <a:t>5/18/2018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1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 flipH="1">
            <a:off x="3390901" y="1608657"/>
            <a:ext cx="12700" cy="3187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015541" y="1727200"/>
            <a:ext cx="12700" cy="317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03041" y="1727200"/>
            <a:ext cx="25400" cy="3124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400074" y="1282700"/>
            <a:ext cx="9526" cy="3136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51933" y="1104900"/>
            <a:ext cx="3674534" cy="7493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5401"/>
            <a:ext cx="7430604" cy="749300"/>
          </a:xfrm>
        </p:spPr>
        <p:txBody>
          <a:bodyPr>
            <a:normAutofit/>
          </a:bodyPr>
          <a:lstStyle/>
          <a:p>
            <a:r>
              <a:rPr lang="en-US" dirty="0"/>
              <a:t>Temporal Analysis of Samples from Human Subjects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1231" y="1261533"/>
            <a:ext cx="3522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aseline="0" dirty="0">
                <a:latin typeface="Tahoma"/>
                <a:cs typeface="Tahoma"/>
              </a:rPr>
              <a:t>Healthy/Normal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baseline="0" dirty="0" err="1">
                <a:latin typeface="Tahoma"/>
                <a:cs typeface="Tahoma"/>
              </a:rPr>
              <a:t>Chronotype</a:t>
            </a:r>
            <a:endParaRPr lang="en-US" sz="2000" baseline="0" dirty="0">
              <a:latin typeface="Tahoma"/>
              <a:cs typeface="Tahoma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88993" y="3285060"/>
            <a:ext cx="7543801" cy="5207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73667" y="3348560"/>
            <a:ext cx="737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/>
                <a:cs typeface="Tahoma"/>
              </a:rPr>
              <a:t>Blood </a:t>
            </a:r>
            <a:r>
              <a:rPr lang="en-US" dirty="0" err="1">
                <a:latin typeface="Tahoma"/>
                <a:cs typeface="Tahoma"/>
              </a:rPr>
              <a:t>Transcriptome</a:t>
            </a:r>
            <a:r>
              <a:rPr lang="en-US" dirty="0">
                <a:latin typeface="Tahoma"/>
                <a:cs typeface="Tahoma"/>
              </a:rPr>
              <a:t>/Plasma </a:t>
            </a:r>
            <a:r>
              <a:rPr lang="en-US" baseline="0" dirty="0">
                <a:latin typeface="Tahoma"/>
                <a:cs typeface="Tahoma"/>
              </a:rPr>
              <a:t>Melatonin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48657" y="2108195"/>
            <a:ext cx="1485900" cy="8382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22298" y="2108196"/>
            <a:ext cx="153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/>
                <a:cs typeface="Tahoma"/>
              </a:rPr>
              <a:t>Controlled Sleep Lab (NU) every 2 h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2446858" y="2171695"/>
            <a:ext cx="1905009" cy="7493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523067" y="2235662"/>
            <a:ext cx="1744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ahoma"/>
                <a:cs typeface="Tahoma"/>
              </a:rPr>
              <a:t>Low Frequency (4x/12 h)</a:t>
            </a:r>
          </a:p>
        </p:txBody>
      </p:sp>
      <p:sp>
        <p:nvSpPr>
          <p:cNvPr id="4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990600" cy="365125"/>
          </a:xfrm>
        </p:spPr>
        <p:txBody>
          <a:bodyPr/>
          <a:lstStyle/>
          <a:p>
            <a:pPr>
              <a:defRPr/>
            </a:pPr>
            <a:fld id="{30EB17BF-1E56-4741-8130-71F1343EE4D1}" type="datetime1">
              <a:rPr lang="en-US" smtClean="0"/>
              <a:t>5/18/2018</a:t>
            </a:fld>
            <a:endParaRPr lang="en-US" dirty="0"/>
          </a:p>
        </p:txBody>
      </p:sp>
      <p:sp>
        <p:nvSpPr>
          <p:cNvPr id="4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001000" y="6356350"/>
            <a:ext cx="762000" cy="365125"/>
          </a:xfrm>
        </p:spPr>
        <p:txBody>
          <a:bodyPr/>
          <a:lstStyle/>
          <a:p>
            <a:pPr>
              <a:defRPr/>
            </a:pPr>
            <a:fld id="{F7547167-A71D-480F-9BCA-E145EA09B6C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0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447800" y="6356350"/>
            <a:ext cx="6477000" cy="365125"/>
          </a:xfrm>
        </p:spPr>
        <p:txBody>
          <a:bodyPr/>
          <a:lstStyle/>
          <a:p>
            <a:pPr>
              <a:defRPr/>
            </a:pPr>
            <a:r>
              <a:rPr lang="en-US"/>
              <a:t>FOUO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4732867" y="1092200"/>
            <a:ext cx="4080928" cy="7493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817533" y="1126061"/>
            <a:ext cx="391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aseline="0" dirty="0">
                <a:latin typeface="Tahoma"/>
                <a:cs typeface="Tahoma"/>
              </a:rPr>
              <a:t>TBI: Normal v. Abnormal </a:t>
            </a:r>
            <a:r>
              <a:rPr lang="en-US" sz="2000" baseline="0" dirty="0" err="1">
                <a:latin typeface="Tahoma"/>
                <a:cs typeface="Tahoma"/>
              </a:rPr>
              <a:t>Chronotype</a:t>
            </a:r>
            <a:endParaRPr lang="en-US" sz="2000" baseline="0" dirty="0">
              <a:latin typeface="Tahoma"/>
              <a:cs typeface="Tahoma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804333" y="4165590"/>
            <a:ext cx="3539067" cy="838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948268" y="4237556"/>
            <a:ext cx="3234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ahoma"/>
                <a:cs typeface="Tahoma"/>
              </a:rPr>
              <a:t>Establish Baseline</a:t>
            </a:r>
          </a:p>
          <a:p>
            <a:pPr algn="ctr"/>
            <a:r>
              <a:rPr lang="en-US" sz="2000" dirty="0">
                <a:latin typeface="Tahoma"/>
                <a:cs typeface="Tahoma"/>
              </a:rPr>
              <a:t>Time Stamp</a:t>
            </a:r>
            <a:endParaRPr lang="en-US" sz="2000" baseline="0" dirty="0">
              <a:latin typeface="Tahoma"/>
              <a:cs typeface="Tahoma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724400" y="2171695"/>
            <a:ext cx="4097867" cy="7493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4834468" y="2188627"/>
            <a:ext cx="3869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aseline="0" dirty="0">
                <a:latin typeface="Tahoma"/>
                <a:cs typeface="Tahoma"/>
              </a:rPr>
              <a:t>Low Frequency</a:t>
            </a:r>
          </a:p>
          <a:p>
            <a:pPr algn="ctr"/>
            <a:r>
              <a:rPr lang="en-US" sz="2000" dirty="0">
                <a:latin typeface="Tahoma"/>
                <a:cs typeface="Tahoma"/>
              </a:rPr>
              <a:t>1 mo., 2 </a:t>
            </a:r>
            <a:r>
              <a:rPr lang="en-US" sz="2000" dirty="0" err="1">
                <a:latin typeface="Tahoma"/>
                <a:cs typeface="Tahoma"/>
              </a:rPr>
              <a:t>mo</a:t>
            </a:r>
            <a:r>
              <a:rPr lang="en-US" sz="2000" dirty="0">
                <a:latin typeface="Tahoma"/>
                <a:cs typeface="Tahoma"/>
              </a:rPr>
              <a:t>, 6 </a:t>
            </a:r>
            <a:r>
              <a:rPr lang="en-US" sz="2000" dirty="0" err="1">
                <a:latin typeface="Tahoma"/>
                <a:cs typeface="Tahoma"/>
              </a:rPr>
              <a:t>mo</a:t>
            </a:r>
            <a:endParaRPr lang="en-US" sz="2000" baseline="0" dirty="0">
              <a:latin typeface="Tahoma"/>
              <a:cs typeface="Tahoma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4673600" y="4165590"/>
            <a:ext cx="4013194" cy="8382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800601" y="4236142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ahoma"/>
                <a:cs typeface="Tahoma"/>
              </a:rPr>
              <a:t>Is Time Stamp Diagnostic/Prognostic?</a:t>
            </a:r>
            <a:endParaRPr lang="en-US" sz="2000" baseline="0" dirty="0">
              <a:latin typeface="Tahoma"/>
              <a:cs typeface="Tahom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6927" y="5519328"/>
            <a:ext cx="246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Tahoma"/>
                <a:cs typeface="Tahoma"/>
              </a:rPr>
              <a:t>Recovery</a:t>
            </a:r>
            <a:r>
              <a:rPr lang="en-US" dirty="0">
                <a:latin typeface="Tahoma"/>
                <a:cs typeface="Tahoma"/>
              </a:rPr>
              <a:t> Time for TBI</a:t>
            </a:r>
            <a:endParaRPr lang="en-US" baseline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2829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4" grpId="0"/>
      <p:bldP spid="72" grpId="0" animBg="1"/>
      <p:bldP spid="74" grpId="0"/>
      <p:bldP spid="75" grpId="0" animBg="1"/>
      <p:bldP spid="76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5899" y="57726"/>
            <a:ext cx="6945208" cy="79663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Human Time Stamp – Protocol       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2065395" y="1070929"/>
            <a:ext cx="1965278" cy="6277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Phone/Online Screening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5395" y="1862593"/>
            <a:ext cx="1965278" cy="6277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 Person Screening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2065395" y="2654257"/>
            <a:ext cx="1965278" cy="6277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Actigraphy</a:t>
            </a:r>
            <a:r>
              <a:rPr lang="en-US" sz="1600" dirty="0">
                <a:solidFill>
                  <a:schemeClr val="tx1"/>
                </a:solidFill>
              </a:rPr>
              <a:t>/Sleep Log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5395" y="3445921"/>
            <a:ext cx="1965278" cy="627799"/>
          </a:xfrm>
          <a:prstGeom prst="rect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Actigraphy</a:t>
            </a:r>
            <a:r>
              <a:rPr lang="en-US" sz="1600" dirty="0">
                <a:solidFill>
                  <a:schemeClr val="tx1"/>
                </a:solidFill>
              </a:rPr>
              <a:t>/Sleep Logs and DLMO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65395" y="4237585"/>
            <a:ext cx="1965278" cy="627799"/>
          </a:xfrm>
          <a:prstGeom prst="rect">
            <a:avLst/>
          </a:prstGeom>
          <a:solidFill>
            <a:srgbClr val="1E90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 hour profile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65395" y="5029249"/>
            <a:ext cx="1965278" cy="627799"/>
          </a:xfrm>
          <a:prstGeom prst="rect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Actigraphy</a:t>
            </a:r>
            <a:r>
              <a:rPr lang="en-US" sz="1600" dirty="0">
                <a:solidFill>
                  <a:schemeClr val="tx1"/>
                </a:solidFill>
              </a:rPr>
              <a:t>/Sleep Logs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65395" y="5820913"/>
            <a:ext cx="1965278" cy="627799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Limited (4 sample) profile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31815" y="1181941"/>
            <a:ext cx="310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demographic information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7234" y="278348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days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77234" y="357515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days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7234" y="436681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days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77234" y="515670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days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7234" y="595014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days</a:t>
            </a:r>
          </a:p>
        </p:txBody>
      </p:sp>
      <p:cxnSp>
        <p:nvCxnSpPr>
          <p:cNvPr id="20" name="Straight Arrow Connector 19"/>
          <p:cNvCxnSpPr>
            <a:stCxn id="7" idx="2"/>
            <a:endCxn id="8" idx="0"/>
          </p:cNvCxnSpPr>
          <p:nvPr/>
        </p:nvCxnSpPr>
        <p:spPr>
          <a:xfrm>
            <a:off x="3048034" y="1698728"/>
            <a:ext cx="0" cy="16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2"/>
            <a:endCxn id="9" idx="0"/>
          </p:cNvCxnSpPr>
          <p:nvPr/>
        </p:nvCxnSpPr>
        <p:spPr>
          <a:xfrm>
            <a:off x="3048034" y="2490392"/>
            <a:ext cx="0" cy="16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  <a:endCxn id="10" idx="0"/>
          </p:cNvCxnSpPr>
          <p:nvPr/>
        </p:nvCxnSpPr>
        <p:spPr>
          <a:xfrm>
            <a:off x="3048034" y="3282056"/>
            <a:ext cx="0" cy="16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1" idx="0"/>
          </p:cNvCxnSpPr>
          <p:nvPr/>
        </p:nvCxnSpPr>
        <p:spPr>
          <a:xfrm>
            <a:off x="3048034" y="4073719"/>
            <a:ext cx="0" cy="16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12" idx="0"/>
          </p:cNvCxnSpPr>
          <p:nvPr/>
        </p:nvCxnSpPr>
        <p:spPr>
          <a:xfrm>
            <a:off x="3048034" y="4865384"/>
            <a:ext cx="0" cy="16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13" idx="0"/>
          </p:cNvCxnSpPr>
          <p:nvPr/>
        </p:nvCxnSpPr>
        <p:spPr>
          <a:xfrm>
            <a:off x="3048034" y="5657048"/>
            <a:ext cx="0" cy="16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31814" y="1844060"/>
            <a:ext cx="2542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Screening questionnaires</a:t>
            </a:r>
          </a:p>
          <a:p>
            <a:r>
              <a:rPr lang="en-US" dirty="0"/>
              <a:t>History and Physical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31815" y="4351518"/>
            <a:ext cx="478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Frequent (Q2hr) sampling to create ‘Time Stamp’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31814" y="5802381"/>
            <a:ext cx="305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 of Time Stamp with </a:t>
            </a:r>
          </a:p>
          <a:p>
            <a:r>
              <a:rPr lang="en-US" dirty="0"/>
              <a:t>limited (4 sample) testing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131816" y="3585010"/>
            <a:ext cx="342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DLMO – Dim light melatonin onset</a:t>
            </a:r>
          </a:p>
        </p:txBody>
      </p:sp>
      <p:pic>
        <p:nvPicPr>
          <p:cNvPr id="30" name="Picture 29" descr="ct-x-expert-zee-1031-em.jpg-2012102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92" y="1740680"/>
            <a:ext cx="957431" cy="1371600"/>
          </a:xfrm>
          <a:prstGeom prst="rect">
            <a:avLst/>
          </a:prstGeom>
        </p:spPr>
      </p:pic>
      <p:pic>
        <p:nvPicPr>
          <p:cNvPr id="31" name="Picture 30" descr="KathyRei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034" y="1958724"/>
            <a:ext cx="914400" cy="91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4271" y="3105732"/>
            <a:ext cx="52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5" y="2874818"/>
            <a:ext cx="59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89442" y="3209643"/>
            <a:ext cx="82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Abbott</a:t>
            </a:r>
          </a:p>
        </p:txBody>
      </p:sp>
    </p:spTree>
    <p:extLst>
      <p:ext uri="{BB962C8B-B14F-4D97-AF65-F5344CB8AC3E}">
        <p14:creationId xmlns:p14="http://schemas.microsoft.com/office/powerpoint/2010/main" val="394400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269" y="1119908"/>
            <a:ext cx="8734095" cy="4728441"/>
          </a:xfrm>
        </p:spPr>
        <p:txBody>
          <a:bodyPr/>
          <a:lstStyle/>
          <a:p>
            <a:r>
              <a:rPr lang="en-US" dirty="0"/>
              <a:t>Healthy adults, normal sleep quality and duration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30477" y="111127"/>
            <a:ext cx="7314424" cy="803274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Time Stamp in Healthy Adults-Screening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93542" y="2315407"/>
            <a:ext cx="1588948" cy="19996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93" y="2416835"/>
            <a:ext cx="1231496" cy="3313910"/>
          </a:xfrm>
          <a:prstGeom prst="rect">
            <a:avLst/>
          </a:prstGeom>
        </p:spPr>
      </p:pic>
      <p:pic>
        <p:nvPicPr>
          <p:cNvPr id="6" name="Picture 2" descr="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465" y="2581935"/>
            <a:ext cx="352589" cy="47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3726"/>
          <a:stretch/>
        </p:blipFill>
        <p:spPr>
          <a:xfrm>
            <a:off x="2093583" y="3153038"/>
            <a:ext cx="3277415" cy="2465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390" y="2659293"/>
            <a:ext cx="1661151" cy="509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278" y="3350487"/>
            <a:ext cx="2723109" cy="2182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75126" y="2492939"/>
            <a:ext cx="3277415" cy="3409555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06264" y="2498894"/>
            <a:ext cx="3277415" cy="3409555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006869" y="3350488"/>
            <a:ext cx="0" cy="22676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808400" y="4042786"/>
            <a:ext cx="8708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94163" y="2089730"/>
            <a:ext cx="119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Actigraphy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53919" y="2089730"/>
            <a:ext cx="154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Salivary DLMO</a:t>
            </a:r>
          </a:p>
        </p:txBody>
      </p:sp>
    </p:spTree>
    <p:extLst>
      <p:ext uri="{BB962C8B-B14F-4D97-AF65-F5344CB8AC3E}">
        <p14:creationId xmlns:p14="http://schemas.microsoft.com/office/powerpoint/2010/main" val="7733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99121" y="0"/>
            <a:ext cx="7544879" cy="100351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"/>
                <a:cs typeface="Helvetica"/>
              </a:rPr>
              <a:t>Validating a Time Stamp in Healthy Adults:</a:t>
            </a:r>
            <a:br>
              <a:rPr lang="en-US" sz="2800" dirty="0">
                <a:latin typeface="Helvetica"/>
                <a:cs typeface="Helvetica"/>
              </a:rPr>
            </a:br>
            <a:r>
              <a:rPr lang="en-US" sz="2800" dirty="0">
                <a:latin typeface="Helvetica"/>
                <a:cs typeface="Helvetica"/>
              </a:rPr>
              <a:t>Laboratory Conditions and Blood Sampling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48918" y="1254034"/>
            <a:ext cx="5632569" cy="3615318"/>
            <a:chOff x="458787" y="1910801"/>
            <a:chExt cx="8437563" cy="3906838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 bwMode="auto">
            <a:xfrm>
              <a:off x="458787" y="1910801"/>
              <a:ext cx="8437563" cy="3906838"/>
              <a:chOff x="1240" y="792"/>
              <a:chExt cx="5315" cy="2461"/>
            </a:xfrm>
          </p:grpSpPr>
          <p:sp>
            <p:nvSpPr>
              <p:cNvPr id="9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03" y="792"/>
                <a:ext cx="5168" cy="2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1240" y="817"/>
                <a:ext cx="5315" cy="2058"/>
              </a:xfrm>
              <a:prstGeom prst="rect">
                <a:avLst/>
              </a:prstGeom>
              <a:noFill/>
              <a:ln w="1111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3840" y="1416"/>
                <a:ext cx="2040" cy="0"/>
              </a:xfrm>
              <a:prstGeom prst="line">
                <a:avLst/>
              </a:prstGeom>
              <a:noFill/>
              <a:ln w="7938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1781" y="1416"/>
                <a:ext cx="2040" cy="0"/>
              </a:xfrm>
              <a:prstGeom prst="line">
                <a:avLst/>
              </a:prstGeom>
              <a:noFill/>
              <a:ln w="7938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3732" y="1347"/>
                <a:ext cx="1314" cy="72"/>
              </a:xfrm>
              <a:prstGeom prst="rect">
                <a:avLst/>
              </a:prstGeom>
              <a:solidFill>
                <a:srgbClr val="3B383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4226" y="1320"/>
                <a:ext cx="35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100" b="1" dirty="0">
                    <a:solidFill>
                      <a:srgbClr val="FFFFFF"/>
                    </a:solidFill>
                  </a:rPr>
                  <a:t>Sleep</a:t>
                </a:r>
                <a:endParaRPr lang="en-US" altLang="en-US" dirty="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2140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2479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1801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>
                <a:off x="2818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3157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3497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3835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4174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4513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4852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5190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5529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5869" y="1416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1353" y="1356"/>
                <a:ext cx="36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Day 1</a:t>
                </a:r>
                <a:endParaRPr lang="en-US" altLang="en-US" dirty="0"/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3479" y="1140"/>
                <a:ext cx="102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1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Habitual  Bedtime </a:t>
                </a:r>
                <a:endParaRPr lang="en-US" altLang="en-US" dirty="0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3732" y="1264"/>
                <a:ext cx="22" cy="51"/>
              </a:xfrm>
              <a:custGeom>
                <a:avLst/>
                <a:gdLst>
                  <a:gd name="T0" fmla="*/ 0 w 22"/>
                  <a:gd name="T1" fmla="*/ 39 h 51"/>
                  <a:gd name="T2" fmla="*/ 5 w 22"/>
                  <a:gd name="T3" fmla="*/ 39 h 51"/>
                  <a:gd name="T4" fmla="*/ 5 w 22"/>
                  <a:gd name="T5" fmla="*/ 0 h 51"/>
                  <a:gd name="T6" fmla="*/ 16 w 22"/>
                  <a:gd name="T7" fmla="*/ 0 h 51"/>
                  <a:gd name="T8" fmla="*/ 16 w 22"/>
                  <a:gd name="T9" fmla="*/ 39 h 51"/>
                  <a:gd name="T10" fmla="*/ 22 w 22"/>
                  <a:gd name="T11" fmla="*/ 39 h 51"/>
                  <a:gd name="T12" fmla="*/ 11 w 22"/>
                  <a:gd name="T13" fmla="*/ 51 h 51"/>
                  <a:gd name="T14" fmla="*/ 0 w 22"/>
                  <a:gd name="T15" fmla="*/ 3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51">
                    <a:moveTo>
                      <a:pt x="0" y="39"/>
                    </a:moveTo>
                    <a:lnTo>
                      <a:pt x="5" y="39"/>
                    </a:lnTo>
                    <a:lnTo>
                      <a:pt x="5" y="0"/>
                    </a:lnTo>
                    <a:lnTo>
                      <a:pt x="16" y="0"/>
                    </a:lnTo>
                    <a:lnTo>
                      <a:pt x="16" y="39"/>
                    </a:lnTo>
                    <a:lnTo>
                      <a:pt x="22" y="39"/>
                    </a:lnTo>
                    <a:lnTo>
                      <a:pt x="11" y="51"/>
                    </a:lnTo>
                    <a:lnTo>
                      <a:pt x="0" y="39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5921" y="1370"/>
                <a:ext cx="36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Day 2</a:t>
                </a:r>
                <a:endParaRPr lang="en-US" altLang="en-US"/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2613" y="1303"/>
                <a:ext cx="43" cy="104"/>
              </a:xfrm>
              <a:custGeom>
                <a:avLst/>
                <a:gdLst>
                  <a:gd name="T0" fmla="*/ 24 w 43"/>
                  <a:gd name="T1" fmla="*/ 0 h 104"/>
                  <a:gd name="T2" fmla="*/ 24 w 43"/>
                  <a:gd name="T3" fmla="*/ 68 h 104"/>
                  <a:gd name="T4" fmla="*/ 19 w 43"/>
                  <a:gd name="T5" fmla="*/ 68 h 104"/>
                  <a:gd name="T6" fmla="*/ 19 w 43"/>
                  <a:gd name="T7" fmla="*/ 0 h 104"/>
                  <a:gd name="T8" fmla="*/ 24 w 43"/>
                  <a:gd name="T9" fmla="*/ 0 h 104"/>
                  <a:gd name="T10" fmla="*/ 43 w 43"/>
                  <a:gd name="T11" fmla="*/ 61 h 104"/>
                  <a:gd name="T12" fmla="*/ 22 w 43"/>
                  <a:gd name="T13" fmla="*/ 104 h 104"/>
                  <a:gd name="T14" fmla="*/ 0 w 43"/>
                  <a:gd name="T15" fmla="*/ 61 h 104"/>
                  <a:gd name="T16" fmla="*/ 43 w 43"/>
                  <a:gd name="T17" fmla="*/ 61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104">
                    <a:moveTo>
                      <a:pt x="24" y="0"/>
                    </a:moveTo>
                    <a:lnTo>
                      <a:pt x="24" y="68"/>
                    </a:lnTo>
                    <a:lnTo>
                      <a:pt x="19" y="68"/>
                    </a:lnTo>
                    <a:lnTo>
                      <a:pt x="19" y="0"/>
                    </a:lnTo>
                    <a:lnTo>
                      <a:pt x="24" y="0"/>
                    </a:lnTo>
                    <a:close/>
                    <a:moveTo>
                      <a:pt x="43" y="61"/>
                    </a:moveTo>
                    <a:lnTo>
                      <a:pt x="22" y="104"/>
                    </a:lnTo>
                    <a:lnTo>
                      <a:pt x="0" y="61"/>
                    </a:lnTo>
                    <a:lnTo>
                      <a:pt x="43" y="61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2515" y="1163"/>
                <a:ext cx="34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1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Admit</a:t>
                </a:r>
                <a:endParaRPr lang="en-US" altLang="en-US"/>
              </a:p>
            </p:txBody>
          </p:sp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>
                <a:off x="3840" y="1998"/>
                <a:ext cx="2040" cy="0"/>
              </a:xfrm>
              <a:prstGeom prst="line">
                <a:avLst/>
              </a:prstGeom>
              <a:noFill/>
              <a:ln w="7938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1781" y="1998"/>
                <a:ext cx="2040" cy="0"/>
              </a:xfrm>
              <a:prstGeom prst="line">
                <a:avLst/>
              </a:prstGeom>
              <a:noFill/>
              <a:ln w="7938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3732" y="1930"/>
                <a:ext cx="1319" cy="77"/>
              </a:xfrm>
              <a:prstGeom prst="rect">
                <a:avLst/>
              </a:prstGeom>
              <a:solidFill>
                <a:srgbClr val="3B383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4245" y="1916"/>
                <a:ext cx="355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100" b="1" dirty="0">
                    <a:solidFill>
                      <a:srgbClr val="FFFFFF"/>
                    </a:solidFill>
                  </a:rPr>
                  <a:t>Sleep</a:t>
                </a:r>
                <a:endParaRPr lang="en-US" altLang="en-US" dirty="0"/>
              </a:p>
            </p:txBody>
          </p:sp>
          <p:sp>
            <p:nvSpPr>
              <p:cNvPr id="38" name="Line 36"/>
              <p:cNvSpPr>
                <a:spLocks noChangeShapeType="1"/>
              </p:cNvSpPr>
              <p:nvPr/>
            </p:nvSpPr>
            <p:spPr bwMode="auto">
              <a:xfrm>
                <a:off x="2140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37"/>
              <p:cNvSpPr>
                <a:spLocks noChangeShapeType="1"/>
              </p:cNvSpPr>
              <p:nvPr/>
            </p:nvSpPr>
            <p:spPr bwMode="auto">
              <a:xfrm>
                <a:off x="2479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38"/>
              <p:cNvSpPr>
                <a:spLocks noChangeShapeType="1"/>
              </p:cNvSpPr>
              <p:nvPr/>
            </p:nvSpPr>
            <p:spPr bwMode="auto">
              <a:xfrm>
                <a:off x="1801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39"/>
              <p:cNvSpPr>
                <a:spLocks noChangeShapeType="1"/>
              </p:cNvSpPr>
              <p:nvPr/>
            </p:nvSpPr>
            <p:spPr bwMode="auto">
              <a:xfrm>
                <a:off x="2818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40"/>
              <p:cNvSpPr>
                <a:spLocks noChangeShapeType="1"/>
              </p:cNvSpPr>
              <p:nvPr/>
            </p:nvSpPr>
            <p:spPr bwMode="auto">
              <a:xfrm>
                <a:off x="3156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3496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>
                <a:off x="3834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43"/>
              <p:cNvSpPr>
                <a:spLocks noChangeShapeType="1"/>
              </p:cNvSpPr>
              <p:nvPr/>
            </p:nvSpPr>
            <p:spPr bwMode="auto">
              <a:xfrm>
                <a:off x="4173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Line 44"/>
              <p:cNvSpPr>
                <a:spLocks noChangeShapeType="1"/>
              </p:cNvSpPr>
              <p:nvPr/>
            </p:nvSpPr>
            <p:spPr bwMode="auto">
              <a:xfrm>
                <a:off x="4512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45"/>
              <p:cNvSpPr>
                <a:spLocks noChangeShapeType="1"/>
              </p:cNvSpPr>
              <p:nvPr/>
            </p:nvSpPr>
            <p:spPr bwMode="auto">
              <a:xfrm>
                <a:off x="4852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46"/>
              <p:cNvSpPr>
                <a:spLocks noChangeShapeType="1"/>
              </p:cNvSpPr>
              <p:nvPr/>
            </p:nvSpPr>
            <p:spPr bwMode="auto">
              <a:xfrm>
                <a:off x="5190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47"/>
              <p:cNvSpPr>
                <a:spLocks noChangeShapeType="1"/>
              </p:cNvSpPr>
              <p:nvPr/>
            </p:nvSpPr>
            <p:spPr bwMode="auto">
              <a:xfrm>
                <a:off x="5529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48"/>
              <p:cNvSpPr>
                <a:spLocks noChangeShapeType="1"/>
              </p:cNvSpPr>
              <p:nvPr/>
            </p:nvSpPr>
            <p:spPr bwMode="auto">
              <a:xfrm>
                <a:off x="5869" y="1998"/>
                <a:ext cx="0" cy="99"/>
              </a:xfrm>
              <a:prstGeom prst="line">
                <a:avLst/>
              </a:prstGeom>
              <a:noFill/>
              <a:ln w="11113" cap="flat">
                <a:solidFill>
                  <a:srgbClr val="7F7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3446" y="1740"/>
                <a:ext cx="99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1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Habitual  Bedtime</a:t>
                </a:r>
                <a:endParaRPr lang="en-US" altLang="en-US" dirty="0"/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>
                <a:off x="3732" y="1855"/>
                <a:ext cx="21" cy="51"/>
              </a:xfrm>
              <a:custGeom>
                <a:avLst/>
                <a:gdLst>
                  <a:gd name="T0" fmla="*/ 0 w 21"/>
                  <a:gd name="T1" fmla="*/ 40 h 51"/>
                  <a:gd name="T2" fmla="*/ 5 w 21"/>
                  <a:gd name="T3" fmla="*/ 40 h 51"/>
                  <a:gd name="T4" fmla="*/ 5 w 21"/>
                  <a:gd name="T5" fmla="*/ 0 h 51"/>
                  <a:gd name="T6" fmla="*/ 16 w 21"/>
                  <a:gd name="T7" fmla="*/ 0 h 51"/>
                  <a:gd name="T8" fmla="*/ 16 w 21"/>
                  <a:gd name="T9" fmla="*/ 40 h 51"/>
                  <a:gd name="T10" fmla="*/ 21 w 21"/>
                  <a:gd name="T11" fmla="*/ 40 h 51"/>
                  <a:gd name="T12" fmla="*/ 10 w 21"/>
                  <a:gd name="T13" fmla="*/ 51 h 51"/>
                  <a:gd name="T14" fmla="*/ 0 w 21"/>
                  <a:gd name="T15" fmla="*/ 4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51">
                    <a:moveTo>
                      <a:pt x="0" y="40"/>
                    </a:moveTo>
                    <a:lnTo>
                      <a:pt x="5" y="40"/>
                    </a:lnTo>
                    <a:lnTo>
                      <a:pt x="5" y="0"/>
                    </a:lnTo>
                    <a:lnTo>
                      <a:pt x="16" y="0"/>
                    </a:lnTo>
                    <a:lnTo>
                      <a:pt x="16" y="40"/>
                    </a:lnTo>
                    <a:lnTo>
                      <a:pt x="21" y="40"/>
                    </a:lnTo>
                    <a:lnTo>
                      <a:pt x="10" y="51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54"/>
              <p:cNvSpPr>
                <a:spLocks noChangeArrowheads="1"/>
              </p:cNvSpPr>
              <p:nvPr/>
            </p:nvSpPr>
            <p:spPr bwMode="auto">
              <a:xfrm>
                <a:off x="1440" y="1973"/>
                <a:ext cx="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</a:t>
                </a:r>
                <a:endParaRPr lang="en-US" altLang="en-US" dirty="0"/>
              </a:p>
            </p:txBody>
          </p:sp>
          <p:sp>
            <p:nvSpPr>
              <p:cNvPr id="56" name="Rectangle 55"/>
              <p:cNvSpPr>
                <a:spLocks noChangeArrowheads="1"/>
              </p:cNvSpPr>
              <p:nvPr/>
            </p:nvSpPr>
            <p:spPr bwMode="auto">
              <a:xfrm>
                <a:off x="1345" y="1973"/>
                <a:ext cx="37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Day 2</a:t>
                </a:r>
                <a:endParaRPr lang="en-US" altLang="en-US" dirty="0"/>
              </a:p>
            </p:txBody>
          </p:sp>
          <p:sp>
            <p:nvSpPr>
              <p:cNvPr id="57" name="Rectangle 56"/>
              <p:cNvSpPr>
                <a:spLocks noChangeArrowheads="1"/>
              </p:cNvSpPr>
              <p:nvPr/>
            </p:nvSpPr>
            <p:spPr bwMode="auto">
              <a:xfrm>
                <a:off x="5905" y="1953"/>
                <a:ext cx="36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Day 3 </a:t>
                </a:r>
                <a:endParaRPr lang="en-US" altLang="en-US" dirty="0"/>
              </a:p>
            </p:txBody>
          </p:sp>
          <p:sp>
            <p:nvSpPr>
              <p:cNvPr id="59" name="Freeform 58"/>
              <p:cNvSpPr>
                <a:spLocks noEditPoints="1"/>
              </p:cNvSpPr>
              <p:nvPr/>
            </p:nvSpPr>
            <p:spPr bwMode="auto">
              <a:xfrm>
                <a:off x="5190" y="1546"/>
                <a:ext cx="725" cy="65"/>
              </a:xfrm>
              <a:custGeom>
                <a:avLst/>
                <a:gdLst>
                  <a:gd name="T0" fmla="*/ 1 w 2999"/>
                  <a:gd name="T1" fmla="*/ 194 h 293"/>
                  <a:gd name="T2" fmla="*/ 209 w 2999"/>
                  <a:gd name="T3" fmla="*/ 192 h 293"/>
                  <a:gd name="T4" fmla="*/ 208 w 2999"/>
                  <a:gd name="T5" fmla="*/ 140 h 293"/>
                  <a:gd name="T6" fmla="*/ 0 w 2999"/>
                  <a:gd name="T7" fmla="*/ 142 h 293"/>
                  <a:gd name="T8" fmla="*/ 1 w 2999"/>
                  <a:gd name="T9" fmla="*/ 194 h 293"/>
                  <a:gd name="T10" fmla="*/ 365 w 2999"/>
                  <a:gd name="T11" fmla="*/ 191 h 293"/>
                  <a:gd name="T12" fmla="*/ 573 w 2999"/>
                  <a:gd name="T13" fmla="*/ 189 h 293"/>
                  <a:gd name="T14" fmla="*/ 572 w 2999"/>
                  <a:gd name="T15" fmla="*/ 137 h 293"/>
                  <a:gd name="T16" fmla="*/ 364 w 2999"/>
                  <a:gd name="T17" fmla="*/ 139 h 293"/>
                  <a:gd name="T18" fmla="*/ 365 w 2999"/>
                  <a:gd name="T19" fmla="*/ 191 h 293"/>
                  <a:gd name="T20" fmla="*/ 729 w 2999"/>
                  <a:gd name="T21" fmla="*/ 188 h 293"/>
                  <a:gd name="T22" fmla="*/ 937 w 2999"/>
                  <a:gd name="T23" fmla="*/ 186 h 293"/>
                  <a:gd name="T24" fmla="*/ 936 w 2999"/>
                  <a:gd name="T25" fmla="*/ 134 h 293"/>
                  <a:gd name="T26" fmla="*/ 728 w 2999"/>
                  <a:gd name="T27" fmla="*/ 136 h 293"/>
                  <a:gd name="T28" fmla="*/ 729 w 2999"/>
                  <a:gd name="T29" fmla="*/ 188 h 293"/>
                  <a:gd name="T30" fmla="*/ 1093 w 2999"/>
                  <a:gd name="T31" fmla="*/ 185 h 293"/>
                  <a:gd name="T32" fmla="*/ 1301 w 2999"/>
                  <a:gd name="T33" fmla="*/ 184 h 293"/>
                  <a:gd name="T34" fmla="*/ 1300 w 2999"/>
                  <a:gd name="T35" fmla="*/ 132 h 293"/>
                  <a:gd name="T36" fmla="*/ 1092 w 2999"/>
                  <a:gd name="T37" fmla="*/ 133 h 293"/>
                  <a:gd name="T38" fmla="*/ 1093 w 2999"/>
                  <a:gd name="T39" fmla="*/ 185 h 293"/>
                  <a:gd name="T40" fmla="*/ 1457 w 2999"/>
                  <a:gd name="T41" fmla="*/ 182 h 293"/>
                  <a:gd name="T42" fmla="*/ 1665 w 2999"/>
                  <a:gd name="T43" fmla="*/ 181 h 293"/>
                  <a:gd name="T44" fmla="*/ 1664 w 2999"/>
                  <a:gd name="T45" fmla="*/ 129 h 293"/>
                  <a:gd name="T46" fmla="*/ 1456 w 2999"/>
                  <a:gd name="T47" fmla="*/ 130 h 293"/>
                  <a:gd name="T48" fmla="*/ 1457 w 2999"/>
                  <a:gd name="T49" fmla="*/ 182 h 293"/>
                  <a:gd name="T50" fmla="*/ 1821 w 2999"/>
                  <a:gd name="T51" fmla="*/ 180 h 293"/>
                  <a:gd name="T52" fmla="*/ 2029 w 2999"/>
                  <a:gd name="T53" fmla="*/ 178 h 293"/>
                  <a:gd name="T54" fmla="*/ 2028 w 2999"/>
                  <a:gd name="T55" fmla="*/ 126 h 293"/>
                  <a:gd name="T56" fmla="*/ 1820 w 2999"/>
                  <a:gd name="T57" fmla="*/ 128 h 293"/>
                  <a:gd name="T58" fmla="*/ 1821 w 2999"/>
                  <a:gd name="T59" fmla="*/ 180 h 293"/>
                  <a:gd name="T60" fmla="*/ 2185 w 2999"/>
                  <a:gd name="T61" fmla="*/ 177 h 293"/>
                  <a:gd name="T62" fmla="*/ 2393 w 2999"/>
                  <a:gd name="T63" fmla="*/ 175 h 293"/>
                  <a:gd name="T64" fmla="*/ 2392 w 2999"/>
                  <a:gd name="T65" fmla="*/ 123 h 293"/>
                  <a:gd name="T66" fmla="*/ 2184 w 2999"/>
                  <a:gd name="T67" fmla="*/ 125 h 293"/>
                  <a:gd name="T68" fmla="*/ 2185 w 2999"/>
                  <a:gd name="T69" fmla="*/ 177 h 293"/>
                  <a:gd name="T70" fmla="*/ 2549 w 2999"/>
                  <a:gd name="T71" fmla="*/ 174 h 293"/>
                  <a:gd name="T72" fmla="*/ 2757 w 2999"/>
                  <a:gd name="T73" fmla="*/ 172 h 293"/>
                  <a:gd name="T74" fmla="*/ 2756 w 2999"/>
                  <a:gd name="T75" fmla="*/ 120 h 293"/>
                  <a:gd name="T76" fmla="*/ 2548 w 2999"/>
                  <a:gd name="T77" fmla="*/ 122 h 293"/>
                  <a:gd name="T78" fmla="*/ 2549 w 2999"/>
                  <a:gd name="T79" fmla="*/ 174 h 293"/>
                  <a:gd name="T80" fmla="*/ 2913 w 2999"/>
                  <a:gd name="T81" fmla="*/ 171 h 293"/>
                  <a:gd name="T82" fmla="*/ 2947 w 2999"/>
                  <a:gd name="T83" fmla="*/ 171 h 293"/>
                  <a:gd name="T84" fmla="*/ 2947 w 2999"/>
                  <a:gd name="T85" fmla="*/ 119 h 293"/>
                  <a:gd name="T86" fmla="*/ 2912 w 2999"/>
                  <a:gd name="T87" fmla="*/ 119 h 293"/>
                  <a:gd name="T88" fmla="*/ 2913 w 2999"/>
                  <a:gd name="T89" fmla="*/ 171 h 293"/>
                  <a:gd name="T90" fmla="*/ 2761 w 2999"/>
                  <a:gd name="T91" fmla="*/ 285 h 293"/>
                  <a:gd name="T92" fmla="*/ 2999 w 2999"/>
                  <a:gd name="T93" fmla="*/ 144 h 293"/>
                  <a:gd name="T94" fmla="*/ 2759 w 2999"/>
                  <a:gd name="T95" fmla="*/ 7 h 293"/>
                  <a:gd name="T96" fmla="*/ 2759 w 2999"/>
                  <a:gd name="T97" fmla="*/ 7 h 293"/>
                  <a:gd name="T98" fmla="*/ 2724 w 2999"/>
                  <a:gd name="T99" fmla="*/ 17 h 293"/>
                  <a:gd name="T100" fmla="*/ 2733 w 2999"/>
                  <a:gd name="T101" fmla="*/ 52 h 293"/>
                  <a:gd name="T102" fmla="*/ 2934 w 2999"/>
                  <a:gd name="T103" fmla="*/ 167 h 293"/>
                  <a:gd name="T104" fmla="*/ 2934 w 2999"/>
                  <a:gd name="T105" fmla="*/ 123 h 293"/>
                  <a:gd name="T106" fmla="*/ 2735 w 2999"/>
                  <a:gd name="T107" fmla="*/ 241 h 293"/>
                  <a:gd name="T108" fmla="*/ 2735 w 2999"/>
                  <a:gd name="T109" fmla="*/ 241 h 293"/>
                  <a:gd name="T110" fmla="*/ 2726 w 2999"/>
                  <a:gd name="T111" fmla="*/ 276 h 293"/>
                  <a:gd name="T112" fmla="*/ 2761 w 2999"/>
                  <a:gd name="T113" fmla="*/ 285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99" h="293">
                    <a:moveTo>
                      <a:pt x="1" y="194"/>
                    </a:moveTo>
                    <a:lnTo>
                      <a:pt x="209" y="192"/>
                    </a:lnTo>
                    <a:lnTo>
                      <a:pt x="208" y="140"/>
                    </a:lnTo>
                    <a:lnTo>
                      <a:pt x="0" y="142"/>
                    </a:lnTo>
                    <a:lnTo>
                      <a:pt x="1" y="194"/>
                    </a:lnTo>
                    <a:close/>
                    <a:moveTo>
                      <a:pt x="365" y="191"/>
                    </a:moveTo>
                    <a:lnTo>
                      <a:pt x="573" y="189"/>
                    </a:lnTo>
                    <a:lnTo>
                      <a:pt x="572" y="137"/>
                    </a:lnTo>
                    <a:lnTo>
                      <a:pt x="364" y="139"/>
                    </a:lnTo>
                    <a:lnTo>
                      <a:pt x="365" y="191"/>
                    </a:lnTo>
                    <a:close/>
                    <a:moveTo>
                      <a:pt x="729" y="188"/>
                    </a:moveTo>
                    <a:lnTo>
                      <a:pt x="937" y="186"/>
                    </a:lnTo>
                    <a:lnTo>
                      <a:pt x="936" y="134"/>
                    </a:lnTo>
                    <a:lnTo>
                      <a:pt x="728" y="136"/>
                    </a:lnTo>
                    <a:lnTo>
                      <a:pt x="729" y="188"/>
                    </a:lnTo>
                    <a:close/>
                    <a:moveTo>
                      <a:pt x="1093" y="185"/>
                    </a:moveTo>
                    <a:lnTo>
                      <a:pt x="1301" y="184"/>
                    </a:lnTo>
                    <a:lnTo>
                      <a:pt x="1300" y="132"/>
                    </a:lnTo>
                    <a:lnTo>
                      <a:pt x="1092" y="133"/>
                    </a:lnTo>
                    <a:lnTo>
                      <a:pt x="1093" y="185"/>
                    </a:lnTo>
                    <a:close/>
                    <a:moveTo>
                      <a:pt x="1457" y="182"/>
                    </a:moveTo>
                    <a:lnTo>
                      <a:pt x="1665" y="181"/>
                    </a:lnTo>
                    <a:lnTo>
                      <a:pt x="1664" y="129"/>
                    </a:lnTo>
                    <a:lnTo>
                      <a:pt x="1456" y="130"/>
                    </a:lnTo>
                    <a:lnTo>
                      <a:pt x="1457" y="182"/>
                    </a:lnTo>
                    <a:close/>
                    <a:moveTo>
                      <a:pt x="1821" y="180"/>
                    </a:moveTo>
                    <a:lnTo>
                      <a:pt x="2029" y="178"/>
                    </a:lnTo>
                    <a:lnTo>
                      <a:pt x="2028" y="126"/>
                    </a:lnTo>
                    <a:lnTo>
                      <a:pt x="1820" y="128"/>
                    </a:lnTo>
                    <a:lnTo>
                      <a:pt x="1821" y="180"/>
                    </a:lnTo>
                    <a:close/>
                    <a:moveTo>
                      <a:pt x="2185" y="177"/>
                    </a:moveTo>
                    <a:lnTo>
                      <a:pt x="2393" y="175"/>
                    </a:lnTo>
                    <a:lnTo>
                      <a:pt x="2392" y="123"/>
                    </a:lnTo>
                    <a:lnTo>
                      <a:pt x="2184" y="125"/>
                    </a:lnTo>
                    <a:lnTo>
                      <a:pt x="2185" y="177"/>
                    </a:lnTo>
                    <a:close/>
                    <a:moveTo>
                      <a:pt x="2549" y="174"/>
                    </a:moveTo>
                    <a:lnTo>
                      <a:pt x="2757" y="172"/>
                    </a:lnTo>
                    <a:lnTo>
                      <a:pt x="2756" y="120"/>
                    </a:lnTo>
                    <a:lnTo>
                      <a:pt x="2548" y="122"/>
                    </a:lnTo>
                    <a:lnTo>
                      <a:pt x="2549" y="174"/>
                    </a:lnTo>
                    <a:close/>
                    <a:moveTo>
                      <a:pt x="2913" y="171"/>
                    </a:moveTo>
                    <a:lnTo>
                      <a:pt x="2947" y="171"/>
                    </a:lnTo>
                    <a:lnTo>
                      <a:pt x="2947" y="119"/>
                    </a:lnTo>
                    <a:lnTo>
                      <a:pt x="2912" y="119"/>
                    </a:lnTo>
                    <a:lnTo>
                      <a:pt x="2913" y="171"/>
                    </a:lnTo>
                    <a:close/>
                    <a:moveTo>
                      <a:pt x="2761" y="285"/>
                    </a:moveTo>
                    <a:lnTo>
                      <a:pt x="2999" y="144"/>
                    </a:lnTo>
                    <a:lnTo>
                      <a:pt x="2759" y="7"/>
                    </a:lnTo>
                    <a:lnTo>
                      <a:pt x="2759" y="7"/>
                    </a:lnTo>
                    <a:cubicBezTo>
                      <a:pt x="2747" y="0"/>
                      <a:pt x="2731" y="4"/>
                      <a:pt x="2724" y="17"/>
                    </a:cubicBezTo>
                    <a:cubicBezTo>
                      <a:pt x="2716" y="29"/>
                      <a:pt x="2721" y="45"/>
                      <a:pt x="2733" y="52"/>
                    </a:cubicBezTo>
                    <a:lnTo>
                      <a:pt x="2934" y="167"/>
                    </a:lnTo>
                    <a:lnTo>
                      <a:pt x="2934" y="123"/>
                    </a:lnTo>
                    <a:lnTo>
                      <a:pt x="2735" y="241"/>
                    </a:lnTo>
                    <a:lnTo>
                      <a:pt x="2735" y="241"/>
                    </a:lnTo>
                    <a:cubicBezTo>
                      <a:pt x="2722" y="248"/>
                      <a:pt x="2718" y="264"/>
                      <a:pt x="2726" y="276"/>
                    </a:cubicBezTo>
                    <a:cubicBezTo>
                      <a:pt x="2733" y="289"/>
                      <a:pt x="2749" y="293"/>
                      <a:pt x="2761" y="285"/>
                    </a:cubicBez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9"/>
              <p:cNvSpPr>
                <a:spLocks noEditPoints="1"/>
              </p:cNvSpPr>
              <p:nvPr/>
            </p:nvSpPr>
            <p:spPr bwMode="auto">
              <a:xfrm>
                <a:off x="1782" y="2107"/>
                <a:ext cx="4133" cy="61"/>
              </a:xfrm>
              <a:custGeom>
                <a:avLst/>
                <a:gdLst>
                  <a:gd name="T0" fmla="*/ 0 w 16416"/>
                  <a:gd name="T1" fmla="*/ 172 h 293"/>
                  <a:gd name="T2" fmla="*/ 572 w 16416"/>
                  <a:gd name="T3" fmla="*/ 172 h 293"/>
                  <a:gd name="T4" fmla="*/ 936 w 16416"/>
                  <a:gd name="T5" fmla="*/ 120 h 293"/>
                  <a:gd name="T6" fmla="*/ 1092 w 16416"/>
                  <a:gd name="T7" fmla="*/ 120 h 293"/>
                  <a:gd name="T8" fmla="*/ 1092 w 16416"/>
                  <a:gd name="T9" fmla="*/ 120 h 293"/>
                  <a:gd name="T10" fmla="*/ 1456 w 16416"/>
                  <a:gd name="T11" fmla="*/ 172 h 293"/>
                  <a:gd name="T12" fmla="*/ 2028 w 16416"/>
                  <a:gd name="T13" fmla="*/ 172 h 293"/>
                  <a:gd name="T14" fmla="*/ 2392 w 16416"/>
                  <a:gd name="T15" fmla="*/ 120 h 293"/>
                  <a:gd name="T16" fmla="*/ 2548 w 16416"/>
                  <a:gd name="T17" fmla="*/ 120 h 293"/>
                  <a:gd name="T18" fmla="*/ 2548 w 16416"/>
                  <a:gd name="T19" fmla="*/ 120 h 293"/>
                  <a:gd name="T20" fmla="*/ 2912 w 16416"/>
                  <a:gd name="T21" fmla="*/ 172 h 293"/>
                  <a:gd name="T22" fmla="*/ 3484 w 16416"/>
                  <a:gd name="T23" fmla="*/ 172 h 293"/>
                  <a:gd name="T24" fmla="*/ 3848 w 16416"/>
                  <a:gd name="T25" fmla="*/ 120 h 293"/>
                  <a:gd name="T26" fmla="*/ 4004 w 16416"/>
                  <a:gd name="T27" fmla="*/ 120 h 293"/>
                  <a:gd name="T28" fmla="*/ 4004 w 16416"/>
                  <a:gd name="T29" fmla="*/ 120 h 293"/>
                  <a:gd name="T30" fmla="*/ 4368 w 16416"/>
                  <a:gd name="T31" fmla="*/ 172 h 293"/>
                  <a:gd name="T32" fmla="*/ 4940 w 16416"/>
                  <a:gd name="T33" fmla="*/ 172 h 293"/>
                  <a:gd name="T34" fmla="*/ 5304 w 16416"/>
                  <a:gd name="T35" fmla="*/ 120 h 293"/>
                  <a:gd name="T36" fmla="*/ 5460 w 16416"/>
                  <a:gd name="T37" fmla="*/ 120 h 293"/>
                  <a:gd name="T38" fmla="*/ 5460 w 16416"/>
                  <a:gd name="T39" fmla="*/ 120 h 293"/>
                  <a:gd name="T40" fmla="*/ 5824 w 16416"/>
                  <a:gd name="T41" fmla="*/ 172 h 293"/>
                  <a:gd name="T42" fmla="*/ 6396 w 16416"/>
                  <a:gd name="T43" fmla="*/ 172 h 293"/>
                  <a:gd name="T44" fmla="*/ 6760 w 16416"/>
                  <a:gd name="T45" fmla="*/ 120 h 293"/>
                  <a:gd name="T46" fmla="*/ 6916 w 16416"/>
                  <a:gd name="T47" fmla="*/ 120 h 293"/>
                  <a:gd name="T48" fmla="*/ 6916 w 16416"/>
                  <a:gd name="T49" fmla="*/ 120 h 293"/>
                  <a:gd name="T50" fmla="*/ 7280 w 16416"/>
                  <a:gd name="T51" fmla="*/ 172 h 293"/>
                  <a:gd name="T52" fmla="*/ 7852 w 16416"/>
                  <a:gd name="T53" fmla="*/ 172 h 293"/>
                  <a:gd name="T54" fmla="*/ 8216 w 16416"/>
                  <a:gd name="T55" fmla="*/ 120 h 293"/>
                  <a:gd name="T56" fmla="*/ 8372 w 16416"/>
                  <a:gd name="T57" fmla="*/ 120 h 293"/>
                  <a:gd name="T58" fmla="*/ 8372 w 16416"/>
                  <a:gd name="T59" fmla="*/ 120 h 293"/>
                  <a:gd name="T60" fmla="*/ 8736 w 16416"/>
                  <a:gd name="T61" fmla="*/ 172 h 293"/>
                  <a:gd name="T62" fmla="*/ 9308 w 16416"/>
                  <a:gd name="T63" fmla="*/ 172 h 293"/>
                  <a:gd name="T64" fmla="*/ 9672 w 16416"/>
                  <a:gd name="T65" fmla="*/ 120 h 293"/>
                  <a:gd name="T66" fmla="*/ 9828 w 16416"/>
                  <a:gd name="T67" fmla="*/ 120 h 293"/>
                  <a:gd name="T68" fmla="*/ 9828 w 16416"/>
                  <a:gd name="T69" fmla="*/ 120 h 293"/>
                  <a:gd name="T70" fmla="*/ 10192 w 16416"/>
                  <a:gd name="T71" fmla="*/ 172 h 293"/>
                  <a:gd name="T72" fmla="*/ 10764 w 16416"/>
                  <a:gd name="T73" fmla="*/ 172 h 293"/>
                  <a:gd name="T74" fmla="*/ 11128 w 16416"/>
                  <a:gd name="T75" fmla="*/ 120 h 293"/>
                  <a:gd name="T76" fmla="*/ 11284 w 16416"/>
                  <a:gd name="T77" fmla="*/ 120 h 293"/>
                  <a:gd name="T78" fmla="*/ 11284 w 16416"/>
                  <a:gd name="T79" fmla="*/ 120 h 293"/>
                  <a:gd name="T80" fmla="*/ 11648 w 16416"/>
                  <a:gd name="T81" fmla="*/ 172 h 293"/>
                  <a:gd name="T82" fmla="*/ 12220 w 16416"/>
                  <a:gd name="T83" fmla="*/ 172 h 293"/>
                  <a:gd name="T84" fmla="*/ 12584 w 16416"/>
                  <a:gd name="T85" fmla="*/ 120 h 293"/>
                  <a:gd name="T86" fmla="*/ 12740 w 16416"/>
                  <a:gd name="T87" fmla="*/ 120 h 293"/>
                  <a:gd name="T88" fmla="*/ 12740 w 16416"/>
                  <a:gd name="T89" fmla="*/ 120 h 293"/>
                  <a:gd name="T90" fmla="*/ 13104 w 16416"/>
                  <a:gd name="T91" fmla="*/ 172 h 293"/>
                  <a:gd name="T92" fmla="*/ 13676 w 16416"/>
                  <a:gd name="T93" fmla="*/ 172 h 293"/>
                  <a:gd name="T94" fmla="*/ 14040 w 16416"/>
                  <a:gd name="T95" fmla="*/ 120 h 293"/>
                  <a:gd name="T96" fmla="*/ 14196 w 16416"/>
                  <a:gd name="T97" fmla="*/ 120 h 293"/>
                  <a:gd name="T98" fmla="*/ 14196 w 16416"/>
                  <a:gd name="T99" fmla="*/ 120 h 293"/>
                  <a:gd name="T100" fmla="*/ 14560 w 16416"/>
                  <a:gd name="T101" fmla="*/ 172 h 293"/>
                  <a:gd name="T102" fmla="*/ 15132 w 16416"/>
                  <a:gd name="T103" fmla="*/ 172 h 293"/>
                  <a:gd name="T104" fmla="*/ 15496 w 16416"/>
                  <a:gd name="T105" fmla="*/ 120 h 293"/>
                  <a:gd name="T106" fmla="*/ 15652 w 16416"/>
                  <a:gd name="T107" fmla="*/ 120 h 293"/>
                  <a:gd name="T108" fmla="*/ 15652 w 16416"/>
                  <a:gd name="T109" fmla="*/ 120 h 293"/>
                  <a:gd name="T110" fmla="*/ 16016 w 16416"/>
                  <a:gd name="T111" fmla="*/ 172 h 293"/>
                  <a:gd name="T112" fmla="*/ 16177 w 16416"/>
                  <a:gd name="T113" fmla="*/ 286 h 293"/>
                  <a:gd name="T114" fmla="*/ 16351 w 16416"/>
                  <a:gd name="T115" fmla="*/ 169 h 293"/>
                  <a:gd name="T116" fmla="*/ 16177 w 16416"/>
                  <a:gd name="T117" fmla="*/ 7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16" h="293">
                    <a:moveTo>
                      <a:pt x="0" y="120"/>
                    </a:moveTo>
                    <a:lnTo>
                      <a:pt x="208" y="120"/>
                    </a:lnTo>
                    <a:lnTo>
                      <a:pt x="208" y="172"/>
                    </a:lnTo>
                    <a:lnTo>
                      <a:pt x="0" y="172"/>
                    </a:lnTo>
                    <a:lnTo>
                      <a:pt x="0" y="120"/>
                    </a:lnTo>
                    <a:close/>
                    <a:moveTo>
                      <a:pt x="364" y="120"/>
                    </a:moveTo>
                    <a:lnTo>
                      <a:pt x="572" y="120"/>
                    </a:lnTo>
                    <a:lnTo>
                      <a:pt x="572" y="172"/>
                    </a:lnTo>
                    <a:lnTo>
                      <a:pt x="364" y="172"/>
                    </a:lnTo>
                    <a:lnTo>
                      <a:pt x="364" y="120"/>
                    </a:lnTo>
                    <a:close/>
                    <a:moveTo>
                      <a:pt x="728" y="120"/>
                    </a:moveTo>
                    <a:lnTo>
                      <a:pt x="936" y="120"/>
                    </a:lnTo>
                    <a:lnTo>
                      <a:pt x="936" y="172"/>
                    </a:lnTo>
                    <a:lnTo>
                      <a:pt x="728" y="172"/>
                    </a:lnTo>
                    <a:lnTo>
                      <a:pt x="728" y="120"/>
                    </a:lnTo>
                    <a:close/>
                    <a:moveTo>
                      <a:pt x="1092" y="120"/>
                    </a:moveTo>
                    <a:lnTo>
                      <a:pt x="1300" y="120"/>
                    </a:lnTo>
                    <a:lnTo>
                      <a:pt x="1300" y="172"/>
                    </a:lnTo>
                    <a:lnTo>
                      <a:pt x="1092" y="172"/>
                    </a:lnTo>
                    <a:lnTo>
                      <a:pt x="1092" y="120"/>
                    </a:lnTo>
                    <a:close/>
                    <a:moveTo>
                      <a:pt x="1456" y="120"/>
                    </a:moveTo>
                    <a:lnTo>
                      <a:pt x="1664" y="120"/>
                    </a:lnTo>
                    <a:lnTo>
                      <a:pt x="1664" y="172"/>
                    </a:lnTo>
                    <a:lnTo>
                      <a:pt x="1456" y="172"/>
                    </a:lnTo>
                    <a:lnTo>
                      <a:pt x="1456" y="120"/>
                    </a:lnTo>
                    <a:close/>
                    <a:moveTo>
                      <a:pt x="1820" y="120"/>
                    </a:moveTo>
                    <a:lnTo>
                      <a:pt x="2028" y="120"/>
                    </a:lnTo>
                    <a:lnTo>
                      <a:pt x="2028" y="172"/>
                    </a:lnTo>
                    <a:lnTo>
                      <a:pt x="1820" y="172"/>
                    </a:lnTo>
                    <a:lnTo>
                      <a:pt x="1820" y="120"/>
                    </a:lnTo>
                    <a:close/>
                    <a:moveTo>
                      <a:pt x="2184" y="120"/>
                    </a:moveTo>
                    <a:lnTo>
                      <a:pt x="2392" y="120"/>
                    </a:lnTo>
                    <a:lnTo>
                      <a:pt x="2392" y="172"/>
                    </a:lnTo>
                    <a:lnTo>
                      <a:pt x="2184" y="172"/>
                    </a:lnTo>
                    <a:lnTo>
                      <a:pt x="2184" y="120"/>
                    </a:lnTo>
                    <a:close/>
                    <a:moveTo>
                      <a:pt x="2548" y="120"/>
                    </a:moveTo>
                    <a:lnTo>
                      <a:pt x="2756" y="120"/>
                    </a:lnTo>
                    <a:lnTo>
                      <a:pt x="2756" y="172"/>
                    </a:lnTo>
                    <a:lnTo>
                      <a:pt x="2548" y="172"/>
                    </a:lnTo>
                    <a:lnTo>
                      <a:pt x="2548" y="120"/>
                    </a:lnTo>
                    <a:close/>
                    <a:moveTo>
                      <a:pt x="2912" y="120"/>
                    </a:moveTo>
                    <a:lnTo>
                      <a:pt x="3120" y="120"/>
                    </a:lnTo>
                    <a:lnTo>
                      <a:pt x="3120" y="172"/>
                    </a:lnTo>
                    <a:lnTo>
                      <a:pt x="2912" y="172"/>
                    </a:lnTo>
                    <a:lnTo>
                      <a:pt x="2912" y="120"/>
                    </a:lnTo>
                    <a:close/>
                    <a:moveTo>
                      <a:pt x="3276" y="120"/>
                    </a:moveTo>
                    <a:lnTo>
                      <a:pt x="3484" y="120"/>
                    </a:lnTo>
                    <a:lnTo>
                      <a:pt x="3484" y="172"/>
                    </a:lnTo>
                    <a:lnTo>
                      <a:pt x="3276" y="172"/>
                    </a:lnTo>
                    <a:lnTo>
                      <a:pt x="3276" y="120"/>
                    </a:lnTo>
                    <a:close/>
                    <a:moveTo>
                      <a:pt x="3640" y="120"/>
                    </a:moveTo>
                    <a:lnTo>
                      <a:pt x="3848" y="120"/>
                    </a:lnTo>
                    <a:lnTo>
                      <a:pt x="3848" y="172"/>
                    </a:lnTo>
                    <a:lnTo>
                      <a:pt x="3640" y="172"/>
                    </a:lnTo>
                    <a:lnTo>
                      <a:pt x="3640" y="120"/>
                    </a:lnTo>
                    <a:close/>
                    <a:moveTo>
                      <a:pt x="4004" y="120"/>
                    </a:moveTo>
                    <a:lnTo>
                      <a:pt x="4212" y="120"/>
                    </a:lnTo>
                    <a:lnTo>
                      <a:pt x="4212" y="172"/>
                    </a:lnTo>
                    <a:lnTo>
                      <a:pt x="4004" y="172"/>
                    </a:lnTo>
                    <a:lnTo>
                      <a:pt x="4004" y="120"/>
                    </a:lnTo>
                    <a:close/>
                    <a:moveTo>
                      <a:pt x="4368" y="120"/>
                    </a:moveTo>
                    <a:lnTo>
                      <a:pt x="4576" y="120"/>
                    </a:lnTo>
                    <a:lnTo>
                      <a:pt x="4576" y="172"/>
                    </a:lnTo>
                    <a:lnTo>
                      <a:pt x="4368" y="172"/>
                    </a:lnTo>
                    <a:lnTo>
                      <a:pt x="4368" y="120"/>
                    </a:lnTo>
                    <a:close/>
                    <a:moveTo>
                      <a:pt x="4732" y="120"/>
                    </a:moveTo>
                    <a:lnTo>
                      <a:pt x="4940" y="120"/>
                    </a:lnTo>
                    <a:lnTo>
                      <a:pt x="4940" y="172"/>
                    </a:lnTo>
                    <a:lnTo>
                      <a:pt x="4732" y="172"/>
                    </a:lnTo>
                    <a:lnTo>
                      <a:pt x="4732" y="120"/>
                    </a:lnTo>
                    <a:close/>
                    <a:moveTo>
                      <a:pt x="5096" y="120"/>
                    </a:moveTo>
                    <a:lnTo>
                      <a:pt x="5304" y="120"/>
                    </a:lnTo>
                    <a:lnTo>
                      <a:pt x="5304" y="172"/>
                    </a:lnTo>
                    <a:lnTo>
                      <a:pt x="5096" y="172"/>
                    </a:lnTo>
                    <a:lnTo>
                      <a:pt x="5096" y="120"/>
                    </a:lnTo>
                    <a:close/>
                    <a:moveTo>
                      <a:pt x="5460" y="120"/>
                    </a:moveTo>
                    <a:lnTo>
                      <a:pt x="5668" y="120"/>
                    </a:lnTo>
                    <a:lnTo>
                      <a:pt x="5668" y="172"/>
                    </a:lnTo>
                    <a:lnTo>
                      <a:pt x="5460" y="172"/>
                    </a:lnTo>
                    <a:lnTo>
                      <a:pt x="5460" y="120"/>
                    </a:lnTo>
                    <a:close/>
                    <a:moveTo>
                      <a:pt x="5824" y="120"/>
                    </a:moveTo>
                    <a:lnTo>
                      <a:pt x="6032" y="120"/>
                    </a:lnTo>
                    <a:lnTo>
                      <a:pt x="6032" y="172"/>
                    </a:lnTo>
                    <a:lnTo>
                      <a:pt x="5824" y="172"/>
                    </a:lnTo>
                    <a:lnTo>
                      <a:pt x="5824" y="120"/>
                    </a:lnTo>
                    <a:close/>
                    <a:moveTo>
                      <a:pt x="6188" y="120"/>
                    </a:moveTo>
                    <a:lnTo>
                      <a:pt x="6396" y="120"/>
                    </a:lnTo>
                    <a:lnTo>
                      <a:pt x="6396" y="172"/>
                    </a:lnTo>
                    <a:lnTo>
                      <a:pt x="6188" y="172"/>
                    </a:lnTo>
                    <a:lnTo>
                      <a:pt x="6188" y="120"/>
                    </a:lnTo>
                    <a:close/>
                    <a:moveTo>
                      <a:pt x="6552" y="120"/>
                    </a:moveTo>
                    <a:lnTo>
                      <a:pt x="6760" y="120"/>
                    </a:lnTo>
                    <a:lnTo>
                      <a:pt x="6760" y="172"/>
                    </a:lnTo>
                    <a:lnTo>
                      <a:pt x="6552" y="172"/>
                    </a:lnTo>
                    <a:lnTo>
                      <a:pt x="6552" y="120"/>
                    </a:lnTo>
                    <a:close/>
                    <a:moveTo>
                      <a:pt x="6916" y="120"/>
                    </a:moveTo>
                    <a:lnTo>
                      <a:pt x="7124" y="120"/>
                    </a:lnTo>
                    <a:lnTo>
                      <a:pt x="7124" y="172"/>
                    </a:lnTo>
                    <a:lnTo>
                      <a:pt x="6916" y="172"/>
                    </a:lnTo>
                    <a:lnTo>
                      <a:pt x="6916" y="120"/>
                    </a:lnTo>
                    <a:close/>
                    <a:moveTo>
                      <a:pt x="7280" y="120"/>
                    </a:moveTo>
                    <a:lnTo>
                      <a:pt x="7488" y="120"/>
                    </a:lnTo>
                    <a:lnTo>
                      <a:pt x="7488" y="172"/>
                    </a:lnTo>
                    <a:lnTo>
                      <a:pt x="7280" y="172"/>
                    </a:lnTo>
                    <a:lnTo>
                      <a:pt x="7280" y="120"/>
                    </a:lnTo>
                    <a:close/>
                    <a:moveTo>
                      <a:pt x="7644" y="120"/>
                    </a:moveTo>
                    <a:lnTo>
                      <a:pt x="7852" y="120"/>
                    </a:lnTo>
                    <a:lnTo>
                      <a:pt x="7852" y="172"/>
                    </a:lnTo>
                    <a:lnTo>
                      <a:pt x="7644" y="172"/>
                    </a:lnTo>
                    <a:lnTo>
                      <a:pt x="7644" y="120"/>
                    </a:lnTo>
                    <a:close/>
                    <a:moveTo>
                      <a:pt x="8008" y="120"/>
                    </a:moveTo>
                    <a:lnTo>
                      <a:pt x="8216" y="120"/>
                    </a:lnTo>
                    <a:lnTo>
                      <a:pt x="8216" y="172"/>
                    </a:lnTo>
                    <a:lnTo>
                      <a:pt x="8008" y="172"/>
                    </a:lnTo>
                    <a:lnTo>
                      <a:pt x="8008" y="120"/>
                    </a:lnTo>
                    <a:close/>
                    <a:moveTo>
                      <a:pt x="8372" y="120"/>
                    </a:moveTo>
                    <a:lnTo>
                      <a:pt x="8580" y="120"/>
                    </a:lnTo>
                    <a:lnTo>
                      <a:pt x="8580" y="172"/>
                    </a:lnTo>
                    <a:lnTo>
                      <a:pt x="8372" y="172"/>
                    </a:lnTo>
                    <a:lnTo>
                      <a:pt x="8372" y="120"/>
                    </a:lnTo>
                    <a:close/>
                    <a:moveTo>
                      <a:pt x="8736" y="120"/>
                    </a:moveTo>
                    <a:lnTo>
                      <a:pt x="8944" y="120"/>
                    </a:lnTo>
                    <a:lnTo>
                      <a:pt x="8944" y="172"/>
                    </a:lnTo>
                    <a:lnTo>
                      <a:pt x="8736" y="172"/>
                    </a:lnTo>
                    <a:lnTo>
                      <a:pt x="8736" y="120"/>
                    </a:lnTo>
                    <a:close/>
                    <a:moveTo>
                      <a:pt x="9100" y="120"/>
                    </a:moveTo>
                    <a:lnTo>
                      <a:pt x="9308" y="120"/>
                    </a:lnTo>
                    <a:lnTo>
                      <a:pt x="9308" y="172"/>
                    </a:lnTo>
                    <a:lnTo>
                      <a:pt x="9100" y="172"/>
                    </a:lnTo>
                    <a:lnTo>
                      <a:pt x="9100" y="120"/>
                    </a:lnTo>
                    <a:close/>
                    <a:moveTo>
                      <a:pt x="9464" y="120"/>
                    </a:moveTo>
                    <a:lnTo>
                      <a:pt x="9672" y="120"/>
                    </a:lnTo>
                    <a:lnTo>
                      <a:pt x="9672" y="172"/>
                    </a:lnTo>
                    <a:lnTo>
                      <a:pt x="9464" y="172"/>
                    </a:lnTo>
                    <a:lnTo>
                      <a:pt x="9464" y="120"/>
                    </a:lnTo>
                    <a:close/>
                    <a:moveTo>
                      <a:pt x="9828" y="120"/>
                    </a:moveTo>
                    <a:lnTo>
                      <a:pt x="10036" y="120"/>
                    </a:lnTo>
                    <a:lnTo>
                      <a:pt x="10036" y="172"/>
                    </a:lnTo>
                    <a:lnTo>
                      <a:pt x="9828" y="172"/>
                    </a:lnTo>
                    <a:lnTo>
                      <a:pt x="9828" y="120"/>
                    </a:lnTo>
                    <a:close/>
                    <a:moveTo>
                      <a:pt x="10192" y="120"/>
                    </a:moveTo>
                    <a:lnTo>
                      <a:pt x="10400" y="120"/>
                    </a:lnTo>
                    <a:lnTo>
                      <a:pt x="10400" y="172"/>
                    </a:lnTo>
                    <a:lnTo>
                      <a:pt x="10192" y="172"/>
                    </a:lnTo>
                    <a:lnTo>
                      <a:pt x="10192" y="120"/>
                    </a:lnTo>
                    <a:close/>
                    <a:moveTo>
                      <a:pt x="10556" y="120"/>
                    </a:moveTo>
                    <a:lnTo>
                      <a:pt x="10764" y="120"/>
                    </a:lnTo>
                    <a:lnTo>
                      <a:pt x="10764" y="172"/>
                    </a:lnTo>
                    <a:lnTo>
                      <a:pt x="10556" y="172"/>
                    </a:lnTo>
                    <a:lnTo>
                      <a:pt x="10556" y="120"/>
                    </a:lnTo>
                    <a:close/>
                    <a:moveTo>
                      <a:pt x="10920" y="120"/>
                    </a:moveTo>
                    <a:lnTo>
                      <a:pt x="11128" y="120"/>
                    </a:lnTo>
                    <a:lnTo>
                      <a:pt x="11128" y="172"/>
                    </a:lnTo>
                    <a:lnTo>
                      <a:pt x="10920" y="172"/>
                    </a:lnTo>
                    <a:lnTo>
                      <a:pt x="10920" y="120"/>
                    </a:lnTo>
                    <a:close/>
                    <a:moveTo>
                      <a:pt x="11284" y="120"/>
                    </a:moveTo>
                    <a:lnTo>
                      <a:pt x="11492" y="120"/>
                    </a:lnTo>
                    <a:lnTo>
                      <a:pt x="11492" y="172"/>
                    </a:lnTo>
                    <a:lnTo>
                      <a:pt x="11284" y="172"/>
                    </a:lnTo>
                    <a:lnTo>
                      <a:pt x="11284" y="120"/>
                    </a:lnTo>
                    <a:close/>
                    <a:moveTo>
                      <a:pt x="11648" y="120"/>
                    </a:moveTo>
                    <a:lnTo>
                      <a:pt x="11856" y="120"/>
                    </a:lnTo>
                    <a:lnTo>
                      <a:pt x="11856" y="172"/>
                    </a:lnTo>
                    <a:lnTo>
                      <a:pt x="11648" y="172"/>
                    </a:lnTo>
                    <a:lnTo>
                      <a:pt x="11648" y="120"/>
                    </a:lnTo>
                    <a:close/>
                    <a:moveTo>
                      <a:pt x="12012" y="120"/>
                    </a:moveTo>
                    <a:lnTo>
                      <a:pt x="12220" y="120"/>
                    </a:lnTo>
                    <a:lnTo>
                      <a:pt x="12220" y="172"/>
                    </a:lnTo>
                    <a:lnTo>
                      <a:pt x="12012" y="172"/>
                    </a:lnTo>
                    <a:lnTo>
                      <a:pt x="12012" y="120"/>
                    </a:lnTo>
                    <a:close/>
                    <a:moveTo>
                      <a:pt x="12376" y="120"/>
                    </a:moveTo>
                    <a:lnTo>
                      <a:pt x="12584" y="120"/>
                    </a:lnTo>
                    <a:lnTo>
                      <a:pt x="12584" y="172"/>
                    </a:lnTo>
                    <a:lnTo>
                      <a:pt x="12376" y="172"/>
                    </a:lnTo>
                    <a:lnTo>
                      <a:pt x="12376" y="120"/>
                    </a:lnTo>
                    <a:close/>
                    <a:moveTo>
                      <a:pt x="12740" y="120"/>
                    </a:moveTo>
                    <a:lnTo>
                      <a:pt x="12948" y="120"/>
                    </a:lnTo>
                    <a:lnTo>
                      <a:pt x="12948" y="172"/>
                    </a:lnTo>
                    <a:lnTo>
                      <a:pt x="12740" y="172"/>
                    </a:lnTo>
                    <a:lnTo>
                      <a:pt x="12740" y="120"/>
                    </a:lnTo>
                    <a:close/>
                    <a:moveTo>
                      <a:pt x="13104" y="120"/>
                    </a:moveTo>
                    <a:lnTo>
                      <a:pt x="13312" y="120"/>
                    </a:lnTo>
                    <a:lnTo>
                      <a:pt x="13312" y="172"/>
                    </a:lnTo>
                    <a:lnTo>
                      <a:pt x="13104" y="172"/>
                    </a:lnTo>
                    <a:lnTo>
                      <a:pt x="13104" y="120"/>
                    </a:lnTo>
                    <a:close/>
                    <a:moveTo>
                      <a:pt x="13468" y="120"/>
                    </a:moveTo>
                    <a:lnTo>
                      <a:pt x="13676" y="120"/>
                    </a:lnTo>
                    <a:lnTo>
                      <a:pt x="13676" y="172"/>
                    </a:lnTo>
                    <a:lnTo>
                      <a:pt x="13468" y="172"/>
                    </a:lnTo>
                    <a:lnTo>
                      <a:pt x="13468" y="120"/>
                    </a:lnTo>
                    <a:close/>
                    <a:moveTo>
                      <a:pt x="13832" y="120"/>
                    </a:moveTo>
                    <a:lnTo>
                      <a:pt x="14040" y="120"/>
                    </a:lnTo>
                    <a:lnTo>
                      <a:pt x="14040" y="172"/>
                    </a:lnTo>
                    <a:lnTo>
                      <a:pt x="13832" y="172"/>
                    </a:lnTo>
                    <a:lnTo>
                      <a:pt x="13832" y="120"/>
                    </a:lnTo>
                    <a:close/>
                    <a:moveTo>
                      <a:pt x="14196" y="120"/>
                    </a:moveTo>
                    <a:lnTo>
                      <a:pt x="14404" y="120"/>
                    </a:lnTo>
                    <a:lnTo>
                      <a:pt x="14404" y="172"/>
                    </a:lnTo>
                    <a:lnTo>
                      <a:pt x="14196" y="172"/>
                    </a:lnTo>
                    <a:lnTo>
                      <a:pt x="14196" y="120"/>
                    </a:lnTo>
                    <a:close/>
                    <a:moveTo>
                      <a:pt x="14560" y="120"/>
                    </a:moveTo>
                    <a:lnTo>
                      <a:pt x="14768" y="120"/>
                    </a:lnTo>
                    <a:lnTo>
                      <a:pt x="14768" y="172"/>
                    </a:lnTo>
                    <a:lnTo>
                      <a:pt x="14560" y="172"/>
                    </a:lnTo>
                    <a:lnTo>
                      <a:pt x="14560" y="120"/>
                    </a:lnTo>
                    <a:close/>
                    <a:moveTo>
                      <a:pt x="14924" y="120"/>
                    </a:moveTo>
                    <a:lnTo>
                      <a:pt x="15132" y="120"/>
                    </a:lnTo>
                    <a:lnTo>
                      <a:pt x="15132" y="172"/>
                    </a:lnTo>
                    <a:lnTo>
                      <a:pt x="14924" y="172"/>
                    </a:lnTo>
                    <a:lnTo>
                      <a:pt x="14924" y="120"/>
                    </a:lnTo>
                    <a:close/>
                    <a:moveTo>
                      <a:pt x="15288" y="120"/>
                    </a:moveTo>
                    <a:lnTo>
                      <a:pt x="15496" y="120"/>
                    </a:lnTo>
                    <a:lnTo>
                      <a:pt x="15496" y="172"/>
                    </a:lnTo>
                    <a:lnTo>
                      <a:pt x="15288" y="172"/>
                    </a:lnTo>
                    <a:lnTo>
                      <a:pt x="15288" y="120"/>
                    </a:lnTo>
                    <a:close/>
                    <a:moveTo>
                      <a:pt x="15652" y="120"/>
                    </a:moveTo>
                    <a:lnTo>
                      <a:pt x="15860" y="120"/>
                    </a:lnTo>
                    <a:lnTo>
                      <a:pt x="15860" y="172"/>
                    </a:lnTo>
                    <a:lnTo>
                      <a:pt x="15652" y="172"/>
                    </a:lnTo>
                    <a:lnTo>
                      <a:pt x="15652" y="120"/>
                    </a:lnTo>
                    <a:close/>
                    <a:moveTo>
                      <a:pt x="16016" y="120"/>
                    </a:moveTo>
                    <a:lnTo>
                      <a:pt x="16224" y="120"/>
                    </a:lnTo>
                    <a:lnTo>
                      <a:pt x="16224" y="172"/>
                    </a:lnTo>
                    <a:lnTo>
                      <a:pt x="16016" y="172"/>
                    </a:lnTo>
                    <a:lnTo>
                      <a:pt x="16016" y="120"/>
                    </a:lnTo>
                    <a:close/>
                    <a:moveTo>
                      <a:pt x="16177" y="7"/>
                    </a:moveTo>
                    <a:lnTo>
                      <a:pt x="16416" y="146"/>
                    </a:lnTo>
                    <a:lnTo>
                      <a:pt x="16177" y="286"/>
                    </a:lnTo>
                    <a:cubicBezTo>
                      <a:pt x="16165" y="293"/>
                      <a:pt x="16149" y="289"/>
                      <a:pt x="16142" y="276"/>
                    </a:cubicBezTo>
                    <a:cubicBezTo>
                      <a:pt x="16135" y="264"/>
                      <a:pt x="16139" y="248"/>
                      <a:pt x="16151" y="241"/>
                    </a:cubicBezTo>
                    <a:lnTo>
                      <a:pt x="16351" y="124"/>
                    </a:lnTo>
                    <a:lnTo>
                      <a:pt x="16351" y="169"/>
                    </a:lnTo>
                    <a:lnTo>
                      <a:pt x="16151" y="52"/>
                    </a:lnTo>
                    <a:lnTo>
                      <a:pt x="16151" y="52"/>
                    </a:lnTo>
                    <a:cubicBezTo>
                      <a:pt x="16139" y="45"/>
                      <a:pt x="16135" y="29"/>
                      <a:pt x="16142" y="17"/>
                    </a:cubicBezTo>
                    <a:cubicBezTo>
                      <a:pt x="16149" y="4"/>
                      <a:pt x="16165" y="0"/>
                      <a:pt x="16177" y="7"/>
                    </a:cubicBezTo>
                    <a:close/>
                  </a:path>
                </a:pathLst>
              </a:custGeom>
              <a:solidFill>
                <a:srgbClr val="FF0000"/>
              </a:solidFill>
              <a:ln w="0" cap="flat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1839" y="2164"/>
                <a:ext cx="6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1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28hr blood </a:t>
                </a:r>
                <a:endParaRPr lang="en-US" altLang="en-US" dirty="0"/>
              </a:p>
            </p:txBody>
          </p:sp>
          <p:sp>
            <p:nvSpPr>
              <p:cNvPr id="62" name="Rectangle 61"/>
              <p:cNvSpPr>
                <a:spLocks noChangeArrowheads="1"/>
              </p:cNvSpPr>
              <p:nvPr/>
            </p:nvSpPr>
            <p:spPr bwMode="auto">
              <a:xfrm>
                <a:off x="2503" y="2163"/>
                <a:ext cx="49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1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sampling</a:t>
                </a:r>
                <a:endParaRPr lang="en-US" altLang="en-US" dirty="0"/>
              </a:p>
            </p:txBody>
          </p:sp>
          <p:sp>
            <p:nvSpPr>
              <p:cNvPr id="66" name="Rectangle 65"/>
              <p:cNvSpPr>
                <a:spLocks noChangeArrowheads="1"/>
              </p:cNvSpPr>
              <p:nvPr/>
            </p:nvSpPr>
            <p:spPr bwMode="auto">
              <a:xfrm>
                <a:off x="3039" y="1043"/>
                <a:ext cx="37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1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Dinner</a:t>
                </a:r>
                <a:endParaRPr lang="en-US" altLang="en-US" dirty="0"/>
              </a:p>
            </p:txBody>
          </p:sp>
          <p:sp>
            <p:nvSpPr>
              <p:cNvPr id="67" name="Freeform 66"/>
              <p:cNvSpPr>
                <a:spLocks noEditPoints="1"/>
              </p:cNvSpPr>
              <p:nvPr/>
            </p:nvSpPr>
            <p:spPr bwMode="auto">
              <a:xfrm>
                <a:off x="3127" y="1149"/>
                <a:ext cx="43" cy="271"/>
              </a:xfrm>
              <a:custGeom>
                <a:avLst/>
                <a:gdLst>
                  <a:gd name="T0" fmla="*/ 24 w 43"/>
                  <a:gd name="T1" fmla="*/ 0 h 271"/>
                  <a:gd name="T2" fmla="*/ 24 w 43"/>
                  <a:gd name="T3" fmla="*/ 234 h 271"/>
                  <a:gd name="T4" fmla="*/ 19 w 43"/>
                  <a:gd name="T5" fmla="*/ 234 h 271"/>
                  <a:gd name="T6" fmla="*/ 19 w 43"/>
                  <a:gd name="T7" fmla="*/ 0 h 271"/>
                  <a:gd name="T8" fmla="*/ 24 w 43"/>
                  <a:gd name="T9" fmla="*/ 0 h 271"/>
                  <a:gd name="T10" fmla="*/ 43 w 43"/>
                  <a:gd name="T11" fmla="*/ 227 h 271"/>
                  <a:gd name="T12" fmla="*/ 21 w 43"/>
                  <a:gd name="T13" fmla="*/ 271 h 271"/>
                  <a:gd name="T14" fmla="*/ 0 w 43"/>
                  <a:gd name="T15" fmla="*/ 227 h 271"/>
                  <a:gd name="T16" fmla="*/ 43 w 43"/>
                  <a:gd name="T1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1">
                    <a:moveTo>
                      <a:pt x="24" y="0"/>
                    </a:moveTo>
                    <a:lnTo>
                      <a:pt x="24" y="234"/>
                    </a:lnTo>
                    <a:lnTo>
                      <a:pt x="19" y="234"/>
                    </a:lnTo>
                    <a:lnTo>
                      <a:pt x="19" y="0"/>
                    </a:lnTo>
                    <a:lnTo>
                      <a:pt x="24" y="0"/>
                    </a:lnTo>
                    <a:close/>
                    <a:moveTo>
                      <a:pt x="43" y="227"/>
                    </a:moveTo>
                    <a:lnTo>
                      <a:pt x="21" y="271"/>
                    </a:lnTo>
                    <a:lnTo>
                      <a:pt x="0" y="227"/>
                    </a:lnTo>
                    <a:lnTo>
                      <a:pt x="43" y="227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67"/>
              <p:cNvSpPr>
                <a:spLocks noChangeArrowheads="1"/>
              </p:cNvSpPr>
              <p:nvPr/>
            </p:nvSpPr>
            <p:spPr bwMode="auto">
              <a:xfrm>
                <a:off x="1793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12</a:t>
                </a:r>
                <a:endParaRPr lang="en-US" altLang="en-US" dirty="0"/>
              </a:p>
            </p:txBody>
          </p:sp>
          <p:sp>
            <p:nvSpPr>
              <p:cNvPr id="69" name="Rectangle 68"/>
              <p:cNvSpPr>
                <a:spLocks noChangeArrowheads="1"/>
              </p:cNvSpPr>
              <p:nvPr/>
            </p:nvSpPr>
            <p:spPr bwMode="auto">
              <a:xfrm>
                <a:off x="2143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14</a:t>
                </a:r>
                <a:endParaRPr lang="en-US" altLang="en-US"/>
              </a:p>
            </p:txBody>
          </p:sp>
          <p:sp>
            <p:nvSpPr>
              <p:cNvPr id="70" name="Rectangle 69"/>
              <p:cNvSpPr>
                <a:spLocks noChangeArrowheads="1"/>
              </p:cNvSpPr>
              <p:nvPr/>
            </p:nvSpPr>
            <p:spPr bwMode="auto">
              <a:xfrm>
                <a:off x="2481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16</a:t>
                </a:r>
                <a:endParaRPr lang="en-US" altLang="en-US"/>
              </a:p>
            </p:txBody>
          </p:sp>
          <p:sp>
            <p:nvSpPr>
              <p:cNvPr id="71" name="Rectangle 70"/>
              <p:cNvSpPr>
                <a:spLocks noChangeArrowheads="1"/>
              </p:cNvSpPr>
              <p:nvPr/>
            </p:nvSpPr>
            <p:spPr bwMode="auto">
              <a:xfrm>
                <a:off x="2804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18</a:t>
                </a:r>
                <a:endParaRPr lang="en-US" altLang="en-US"/>
              </a:p>
            </p:txBody>
          </p:sp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3133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20</a:t>
                </a:r>
                <a:endParaRPr lang="en-US" altLang="en-US"/>
              </a:p>
            </p:txBody>
          </p:sp>
          <p:sp>
            <p:nvSpPr>
              <p:cNvPr id="73" name="Rectangle 72"/>
              <p:cNvSpPr>
                <a:spLocks noChangeArrowheads="1"/>
              </p:cNvSpPr>
              <p:nvPr/>
            </p:nvSpPr>
            <p:spPr bwMode="auto">
              <a:xfrm>
                <a:off x="3482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22</a:t>
                </a:r>
                <a:endParaRPr lang="en-US" altLang="en-US"/>
              </a:p>
            </p:txBody>
          </p:sp>
          <p:sp>
            <p:nvSpPr>
              <p:cNvPr id="74" name="Rectangle 73"/>
              <p:cNvSpPr>
                <a:spLocks noChangeArrowheads="1"/>
              </p:cNvSpPr>
              <p:nvPr/>
            </p:nvSpPr>
            <p:spPr bwMode="auto">
              <a:xfrm>
                <a:off x="3807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24</a:t>
                </a:r>
                <a:endParaRPr lang="en-US" altLang="en-US"/>
              </a:p>
            </p:txBody>
          </p:sp>
          <p:sp>
            <p:nvSpPr>
              <p:cNvPr id="75" name="Rectangle 74"/>
              <p:cNvSpPr>
                <a:spLocks noChangeArrowheads="1"/>
              </p:cNvSpPr>
              <p:nvPr/>
            </p:nvSpPr>
            <p:spPr bwMode="auto">
              <a:xfrm>
                <a:off x="4129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02</a:t>
                </a:r>
                <a:endParaRPr lang="en-US" altLang="en-US"/>
              </a:p>
            </p:txBody>
          </p:sp>
          <p:sp>
            <p:nvSpPr>
              <p:cNvPr id="76" name="Rectangle 75"/>
              <p:cNvSpPr>
                <a:spLocks noChangeArrowheads="1"/>
              </p:cNvSpPr>
              <p:nvPr/>
            </p:nvSpPr>
            <p:spPr bwMode="auto">
              <a:xfrm>
                <a:off x="4454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04</a:t>
                </a:r>
                <a:endParaRPr lang="en-US" altLang="en-US"/>
              </a:p>
            </p:txBody>
          </p:sp>
          <p:sp>
            <p:nvSpPr>
              <p:cNvPr id="77" name="Rectangle 76"/>
              <p:cNvSpPr>
                <a:spLocks noChangeArrowheads="1"/>
              </p:cNvSpPr>
              <p:nvPr/>
            </p:nvSpPr>
            <p:spPr bwMode="auto">
              <a:xfrm>
                <a:off x="4810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06</a:t>
                </a:r>
                <a:endParaRPr lang="en-US" altLang="en-US"/>
              </a:p>
            </p:txBody>
          </p:sp>
          <p:sp>
            <p:nvSpPr>
              <p:cNvPr id="78" name="Rectangle 77"/>
              <p:cNvSpPr>
                <a:spLocks noChangeArrowheads="1"/>
              </p:cNvSpPr>
              <p:nvPr/>
            </p:nvSpPr>
            <p:spPr bwMode="auto">
              <a:xfrm>
                <a:off x="5136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08</a:t>
                </a:r>
                <a:endParaRPr lang="en-US" altLang="en-US"/>
              </a:p>
            </p:txBody>
          </p:sp>
          <p:sp>
            <p:nvSpPr>
              <p:cNvPr id="79" name="Rectangle 78"/>
              <p:cNvSpPr>
                <a:spLocks noChangeArrowheads="1"/>
              </p:cNvSpPr>
              <p:nvPr/>
            </p:nvSpPr>
            <p:spPr bwMode="auto">
              <a:xfrm>
                <a:off x="5806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12</a:t>
                </a:r>
                <a:endParaRPr lang="en-US" altLang="en-US"/>
              </a:p>
            </p:txBody>
          </p:sp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5488" y="2319"/>
                <a:ext cx="16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10</a:t>
                </a:r>
                <a:endParaRPr lang="en-US" altLang="en-US"/>
              </a:p>
            </p:txBody>
          </p:sp>
          <p:sp>
            <p:nvSpPr>
              <p:cNvPr id="81" name="Rectangle 80"/>
              <p:cNvSpPr>
                <a:spLocks noChangeArrowheads="1"/>
              </p:cNvSpPr>
              <p:nvPr/>
            </p:nvSpPr>
            <p:spPr bwMode="auto">
              <a:xfrm>
                <a:off x="3461" y="2610"/>
                <a:ext cx="119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300" b="1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Clock time (hours)</a:t>
                </a:r>
                <a:endParaRPr lang="en-US" altLang="en-US" dirty="0"/>
              </a:p>
            </p:txBody>
          </p:sp>
          <p:sp>
            <p:nvSpPr>
              <p:cNvPr id="82" name="Rectangle 81"/>
              <p:cNvSpPr>
                <a:spLocks noChangeArrowheads="1"/>
              </p:cNvSpPr>
              <p:nvPr/>
            </p:nvSpPr>
            <p:spPr bwMode="auto">
              <a:xfrm>
                <a:off x="4409" y="2559"/>
                <a:ext cx="281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100" b="1">
                    <a:solidFill>
                      <a:srgbClr val="FFFFFF"/>
                    </a:solidFill>
                  </a:rPr>
                  <a:t>PSG</a:t>
                </a:r>
                <a:endParaRPr lang="en-US" altLang="en-US"/>
              </a:p>
            </p:txBody>
          </p:sp>
          <p:sp>
            <p:nvSpPr>
              <p:cNvPr id="83" name="Rectangle 82"/>
              <p:cNvSpPr>
                <a:spLocks noChangeArrowheads="1"/>
              </p:cNvSpPr>
              <p:nvPr/>
            </p:nvSpPr>
            <p:spPr bwMode="auto">
              <a:xfrm>
                <a:off x="4409" y="3138"/>
                <a:ext cx="281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100" b="1">
                    <a:solidFill>
                      <a:srgbClr val="FFFFFF"/>
                    </a:solidFill>
                  </a:rPr>
                  <a:t>PSG</a:t>
                </a:r>
                <a:endParaRPr lang="en-US" altLang="en-US"/>
              </a:p>
            </p:txBody>
          </p:sp>
        </p:grp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7771913" y="3633902"/>
              <a:ext cx="68263" cy="165100"/>
            </a:xfrm>
            <a:custGeom>
              <a:avLst/>
              <a:gdLst>
                <a:gd name="T0" fmla="*/ 24 w 43"/>
                <a:gd name="T1" fmla="*/ 0 h 104"/>
                <a:gd name="T2" fmla="*/ 24 w 43"/>
                <a:gd name="T3" fmla="*/ 68 h 104"/>
                <a:gd name="T4" fmla="*/ 19 w 43"/>
                <a:gd name="T5" fmla="*/ 68 h 104"/>
                <a:gd name="T6" fmla="*/ 19 w 43"/>
                <a:gd name="T7" fmla="*/ 0 h 104"/>
                <a:gd name="T8" fmla="*/ 24 w 43"/>
                <a:gd name="T9" fmla="*/ 0 h 104"/>
                <a:gd name="T10" fmla="*/ 43 w 43"/>
                <a:gd name="T11" fmla="*/ 61 h 104"/>
                <a:gd name="T12" fmla="*/ 22 w 43"/>
                <a:gd name="T13" fmla="*/ 104 h 104"/>
                <a:gd name="T14" fmla="*/ 0 w 43"/>
                <a:gd name="T15" fmla="*/ 61 h 104"/>
                <a:gd name="T16" fmla="*/ 43 w 43"/>
                <a:gd name="T17" fmla="*/ 6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4">
                  <a:moveTo>
                    <a:pt x="24" y="0"/>
                  </a:moveTo>
                  <a:lnTo>
                    <a:pt x="24" y="68"/>
                  </a:lnTo>
                  <a:lnTo>
                    <a:pt x="19" y="68"/>
                  </a:lnTo>
                  <a:lnTo>
                    <a:pt x="19" y="0"/>
                  </a:lnTo>
                  <a:lnTo>
                    <a:pt x="24" y="0"/>
                  </a:lnTo>
                  <a:close/>
                  <a:moveTo>
                    <a:pt x="43" y="61"/>
                  </a:moveTo>
                  <a:lnTo>
                    <a:pt x="22" y="104"/>
                  </a:lnTo>
                  <a:lnTo>
                    <a:pt x="0" y="61"/>
                  </a:lnTo>
                  <a:lnTo>
                    <a:pt x="43" y="61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7536632" y="3424896"/>
              <a:ext cx="854860" cy="182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Discharge</a:t>
              </a:r>
              <a:endParaRPr lang="en-US" altLang="en-US" dirty="0"/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6590619" y="2099825"/>
              <a:ext cx="2221195" cy="731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Constant Routine:</a:t>
              </a:r>
            </a:p>
            <a:p>
              <a:r>
                <a:rPr lang="en-US" altLang="en-US" sz="11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Dim light</a:t>
              </a:r>
            </a:p>
            <a:p>
              <a:r>
                <a:rPr lang="en-US" altLang="en-US" sz="11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Isocaloric</a:t>
              </a:r>
              <a:r>
                <a:rPr lang="en-US" altLang="en-US" sz="11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snacks</a:t>
              </a:r>
            </a:p>
            <a:p>
              <a:r>
                <a:rPr lang="en-US" altLang="en-US" sz="11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Semi-recumbent position</a:t>
              </a:r>
              <a:endParaRPr lang="en-US" altLang="en-US" dirty="0"/>
            </a:p>
          </p:txBody>
        </p:sp>
      </p:grpSp>
      <p:sp>
        <p:nvSpPr>
          <p:cNvPr id="85" name="Rounded Rectangle 84"/>
          <p:cNvSpPr/>
          <p:nvPr/>
        </p:nvSpPr>
        <p:spPr>
          <a:xfrm>
            <a:off x="800101" y="3025701"/>
            <a:ext cx="1320800" cy="4715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41517" y="4449186"/>
            <a:ext cx="6160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28 hour blood sampling: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/>
                <a:cs typeface="Tahoma"/>
              </a:rPr>
              <a:t>	Q1hr Melatonin and Cortisol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/>
                <a:cs typeface="Tahoma"/>
              </a:rPr>
              <a:t>	Q2hr Whole blood (</a:t>
            </a:r>
            <a:r>
              <a:rPr lang="en-US" dirty="0" err="1">
                <a:latin typeface="Tahoma"/>
                <a:cs typeface="Tahoma"/>
              </a:rPr>
              <a:t>RNAseq</a:t>
            </a:r>
            <a:r>
              <a:rPr lang="en-US" dirty="0">
                <a:latin typeface="Tahoma"/>
                <a:cs typeface="Tahoma"/>
              </a:rPr>
              <a:t>), Cytokines and    	Comprehensive metabolic panel*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ahoma"/>
              <a:cs typeface="Tahoma"/>
            </a:endParaRPr>
          </a:p>
          <a:p>
            <a:pPr lvl="1"/>
            <a:r>
              <a:rPr lang="en-US" sz="1200" dirty="0">
                <a:latin typeface="Tahoma"/>
                <a:cs typeface="Tahoma"/>
              </a:rPr>
              <a:t>*(Albumin, Alkaline phosphatase, ALT (alanine aminotransferase), AST (aspartate aminotransferase), BUN (blood urea nitrogen), Calcium, Chloride, CO2 (carbon dioxide), Creatinine, Glucose, Potassium, Sodium, Total bilirubin, Total protein)</a:t>
            </a:r>
          </a:p>
          <a:p>
            <a:endParaRPr lang="en-US" dirty="0">
              <a:latin typeface="Tahoma"/>
              <a:cs typeface="Tahoma"/>
            </a:endParaRPr>
          </a:p>
          <a:p>
            <a:r>
              <a:rPr lang="en-US" dirty="0">
                <a:latin typeface="Tahoma"/>
                <a:cs typeface="Tahoma"/>
              </a:rPr>
              <a:t>	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255545"/>
            <a:ext cx="1200471" cy="30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4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Subjects / Visits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529078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/>
              <a:t>12 healthy controls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One visit, two sampling protocols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High-frequency / extended sampling: draws every 2h over 28h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Low-frequency / limited sampling: draws every 4h over 12h</a:t>
            </a:r>
          </a:p>
          <a:p>
            <a:pPr>
              <a:lnSpc>
                <a:spcPct val="120000"/>
              </a:lnSpc>
            </a:pPr>
            <a:r>
              <a:rPr lang="en-US" b="1" dirty="0"/>
              <a:t>21 TBI subjects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Three visits: t=0, t=2mos, t=6mos after recruitment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Low-frequency / limited sampling at each visit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Visit completion:</a:t>
            </a:r>
            <a:br>
              <a:rPr lang="en-US" dirty="0"/>
            </a:br>
            <a:r>
              <a:rPr lang="en-US" dirty="0"/>
              <a:t>20/21 have </a:t>
            </a:r>
            <a:r>
              <a:rPr lang="en-US" dirty="0" err="1"/>
              <a:t>RNAseq</a:t>
            </a:r>
            <a:r>
              <a:rPr lang="en-US" dirty="0"/>
              <a:t> data for visit 1;</a:t>
            </a:r>
            <a:br>
              <a:rPr lang="en-US" dirty="0"/>
            </a:br>
            <a:r>
              <a:rPr lang="en-US" dirty="0"/>
              <a:t>11/21 have </a:t>
            </a:r>
            <a:r>
              <a:rPr lang="en-US" dirty="0" err="1"/>
              <a:t>RNAseq</a:t>
            </a:r>
            <a:r>
              <a:rPr lang="en-US" dirty="0"/>
              <a:t> data for visit 2; </a:t>
            </a:r>
            <a:br>
              <a:rPr lang="en-US" dirty="0"/>
            </a:br>
            <a:r>
              <a:rPr lang="en-US" dirty="0"/>
              <a:t>  5/21 have </a:t>
            </a:r>
            <a:r>
              <a:rPr lang="en-US" dirty="0" err="1"/>
              <a:t>RNAseq</a:t>
            </a:r>
            <a:r>
              <a:rPr lang="en-US" dirty="0"/>
              <a:t> data for visit 3. </a:t>
            </a:r>
          </a:p>
        </p:txBody>
      </p:sp>
    </p:spTree>
    <p:extLst>
      <p:ext uri="{BB962C8B-B14F-4D97-AF65-F5344CB8AC3E}">
        <p14:creationId xmlns:p14="http://schemas.microsoft.com/office/powerpoint/2010/main" val="3157445410"/>
      </p:ext>
    </p:extLst>
  </p:cSld>
  <p:clrMapOvr>
    <a:masterClrMapping/>
  </p:clrMapOvr>
</p:sld>
</file>

<file path=ppt/theme/theme1.xml><?xml version="1.0" encoding="utf-8"?>
<a:theme xmlns:a="http://schemas.openxmlformats.org/drawingml/2006/main" name="DARPA _POWERPOINT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44A9B"/>
        </a:solidFill>
        <a:ln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aseline="0" dirty="0" smtClean="0">
            <a:latin typeface="Tahoma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79_Staffer_Quad_Templat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16_STO Staffer Templat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STO Staffer 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O Staffer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TO Staffer 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O Staffer 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O Staffer 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O Staffer 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O Staffer 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O Staffer Template 8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DFFCD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E3FFE3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O Staffer Template 9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3399FF"/>
        </a:accent1>
        <a:accent2>
          <a:srgbClr val="00FFFF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E7E7"/>
        </a:accent6>
        <a:hlink>
          <a:srgbClr val="0066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1382</Words>
  <Application>Microsoft Office PowerPoint</Application>
  <PresentationFormat>全屏显示(4:3)</PresentationFormat>
  <Paragraphs>259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Courier</vt:lpstr>
      <vt:lpstr>ＭＳ Ｐゴシック</vt:lpstr>
      <vt:lpstr>Arial</vt:lpstr>
      <vt:lpstr>Calibri</vt:lpstr>
      <vt:lpstr>Helvetica</vt:lpstr>
      <vt:lpstr>Tahoma</vt:lpstr>
      <vt:lpstr>Times New Roman</vt:lpstr>
      <vt:lpstr>DARPA _POWERPOINT</vt:lpstr>
      <vt:lpstr>79_Staffer_Quad_Template</vt:lpstr>
      <vt:lpstr>Genomic Biomarker Signatures of Circadian Time and Traumatic Brain Injury  DARPA Deep Purple Hackathon</vt:lpstr>
      <vt:lpstr>Current Methods for Assessing Circadian Phase for Diagnostics Require Serial Sampling</vt:lpstr>
      <vt:lpstr>Time Stamp: Assessing Temporal Organization in a Sample to Diagnose Circadian Disruption</vt:lpstr>
      <vt:lpstr>Circadian Changes as Etiology of Insomnia Symptoms in Traumatic Brain Injury</vt:lpstr>
      <vt:lpstr>Temporal Analysis of Samples from Human Subjects </vt:lpstr>
      <vt:lpstr>Human Time Stamp – Protocol                     </vt:lpstr>
      <vt:lpstr>Time Stamp in Healthy Adults-Screening</vt:lpstr>
      <vt:lpstr>Validating a Time Stamp in Healthy Adults: Laboratory Conditions and Blood Sampling</vt:lpstr>
      <vt:lpstr>Subjects / Visits</vt:lpstr>
      <vt:lpstr>Recruitment criteria</vt:lpstr>
      <vt:lpstr>Biomarkers assayed (TBI and Controls)</vt:lpstr>
      <vt:lpstr>Additional covariates (TBI and Controls)</vt:lpstr>
      <vt:lpstr>Additional covariates (Controls ONLY)</vt:lpstr>
      <vt:lpstr>Data Overview</vt:lpstr>
      <vt:lpstr>Data Organization – non-RNAseq Data</vt:lpstr>
      <vt:lpstr>Data Organization – RNAseq Data</vt:lpstr>
      <vt:lpstr>Hackathon Challenge</vt:lpstr>
      <vt:lpstr>TimeStamp is More Accurate (Using Fewer Genes) than Other Time Estimating Algorithms</vt:lpstr>
      <vt:lpstr>2-sample TimeStamp predictions</vt:lpstr>
      <vt:lpstr>Summary</vt:lpstr>
      <vt:lpstr>Hackathon Challenge</vt:lpstr>
      <vt:lpstr>Human Time Stamp Team</vt:lpstr>
    </vt:vector>
  </TitlesOfParts>
  <Company>Strategic Analysis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Stress Resistance</dc:title>
  <dc:creator>tlaabs</dc:creator>
  <cp:lastModifiedBy>Administrator</cp:lastModifiedBy>
  <cp:revision>204</cp:revision>
  <cp:lastPrinted>2012-01-31T20:51:03Z</cp:lastPrinted>
  <dcterms:created xsi:type="dcterms:W3CDTF">2012-01-09T17:40:09Z</dcterms:created>
  <dcterms:modified xsi:type="dcterms:W3CDTF">2018-05-18T21:21:17Z</dcterms:modified>
</cp:coreProperties>
</file>